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7" r:id="rId2"/>
    <p:sldId id="296" r:id="rId3"/>
    <p:sldId id="320" r:id="rId4"/>
    <p:sldId id="282" r:id="rId5"/>
    <p:sldId id="331" r:id="rId6"/>
    <p:sldId id="327" r:id="rId7"/>
    <p:sldId id="318" r:id="rId8"/>
    <p:sldId id="288" r:id="rId9"/>
    <p:sldId id="311" r:id="rId10"/>
    <p:sldId id="313" r:id="rId11"/>
    <p:sldId id="315" r:id="rId12"/>
    <p:sldId id="332" r:id="rId13"/>
    <p:sldId id="305" r:id="rId14"/>
    <p:sldId id="328" r:id="rId15"/>
    <p:sldId id="333" r:id="rId16"/>
    <p:sldId id="330" r:id="rId17"/>
    <p:sldId id="334" r:id="rId18"/>
    <p:sldId id="335" r:id="rId1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47" autoAdjust="0"/>
    <p:restoredTop sz="71114" autoAdjust="0"/>
  </p:normalViewPr>
  <p:slideViewPr>
    <p:cSldViewPr>
      <p:cViewPr varScale="1">
        <p:scale>
          <a:sx n="76" d="100"/>
          <a:sy n="76" d="100"/>
        </p:scale>
        <p:origin x="-4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416"/>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49862" y="0"/>
            <a:ext cx="2946275" cy="496416"/>
          </a:xfrm>
          <a:prstGeom prst="rect">
            <a:avLst/>
          </a:prstGeom>
        </p:spPr>
        <p:txBody>
          <a:bodyPr vert="horz" lIns="91440" tIns="45720" rIns="91440" bIns="45720" rtlCol="0"/>
          <a:lstStyle>
            <a:lvl1pPr algn="r">
              <a:defRPr sz="1200"/>
            </a:lvl1pPr>
          </a:lstStyle>
          <a:p>
            <a:pPr>
              <a:defRPr/>
            </a:pPr>
            <a:fld id="{9490DC2E-A678-4A59-A559-6A779253CACA}" type="datetimeFigureOut">
              <a:rPr lang="en-GB"/>
              <a:pPr>
                <a:defRPr/>
              </a:pPr>
              <a:t>20/08/2015</a:t>
            </a:fld>
            <a:endParaRPr lang="en-GB"/>
          </a:p>
        </p:txBody>
      </p:sp>
      <p:sp>
        <p:nvSpPr>
          <p:cNvPr id="4" name="Footer Placeholder 3"/>
          <p:cNvSpPr>
            <a:spLocks noGrp="1"/>
          </p:cNvSpPr>
          <p:nvPr>
            <p:ph type="ftr" sz="quarter" idx="2"/>
          </p:nvPr>
        </p:nvSpPr>
        <p:spPr>
          <a:xfrm>
            <a:off x="0" y="9428545"/>
            <a:ext cx="2946275" cy="496416"/>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49862" y="9428545"/>
            <a:ext cx="2946275" cy="496416"/>
          </a:xfrm>
          <a:prstGeom prst="rect">
            <a:avLst/>
          </a:prstGeom>
        </p:spPr>
        <p:txBody>
          <a:bodyPr vert="horz" lIns="91440" tIns="45720" rIns="91440" bIns="45720" rtlCol="0" anchor="b"/>
          <a:lstStyle>
            <a:lvl1pPr algn="r">
              <a:defRPr sz="1200"/>
            </a:lvl1pPr>
          </a:lstStyle>
          <a:p>
            <a:pPr>
              <a:defRPr/>
            </a:pPr>
            <a:fld id="{91B1FEE0-D14D-49F2-B24B-BD851F95D993}"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6275" cy="496416"/>
          </a:xfrm>
          <a:prstGeom prst="rect">
            <a:avLst/>
          </a:prstGeom>
          <a:noFill/>
          <a:ln w="9525">
            <a:noFill/>
            <a:miter lim="800000"/>
            <a:headEnd/>
            <a:tailEnd/>
          </a:ln>
          <a:effectLst/>
        </p:spPr>
        <p:txBody>
          <a:bodyPr vert="horz" wrap="square" lIns="93744" tIns="46872" rIns="93744" bIns="46872"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22531" name="Rectangle 3"/>
          <p:cNvSpPr>
            <a:spLocks noGrp="1" noChangeArrowheads="1"/>
          </p:cNvSpPr>
          <p:nvPr>
            <p:ph type="dt" idx="1"/>
          </p:nvPr>
        </p:nvSpPr>
        <p:spPr bwMode="auto">
          <a:xfrm>
            <a:off x="3849862" y="0"/>
            <a:ext cx="2946275" cy="496416"/>
          </a:xfrm>
          <a:prstGeom prst="rect">
            <a:avLst/>
          </a:prstGeom>
          <a:noFill/>
          <a:ln w="9525">
            <a:noFill/>
            <a:miter lim="800000"/>
            <a:headEnd/>
            <a:tailEnd/>
          </a:ln>
          <a:effectLst/>
        </p:spPr>
        <p:txBody>
          <a:bodyPr vert="horz" wrap="square" lIns="93744" tIns="46872" rIns="93744" bIns="46872" numCol="1" anchor="t" anchorCtr="0" compatLnSpc="1">
            <a:prstTxWarp prst="textNoShape">
              <a:avLst/>
            </a:prstTxWarp>
          </a:bodyPr>
          <a:lstStyle>
            <a:lvl1pPr algn="r">
              <a:defRPr sz="1200">
                <a:latin typeface="Calibri" pitchFamily="34" charset="0"/>
              </a:defRPr>
            </a:lvl1pPr>
          </a:lstStyle>
          <a:p>
            <a:pPr>
              <a:defRPr/>
            </a:pPr>
            <a:fld id="{2691659D-D44E-47A7-AFA4-34D4D8F532F7}" type="datetimeFigureOut">
              <a:rPr lang="en-GB"/>
              <a:pPr>
                <a:defRPr/>
              </a:pPr>
              <a:t>20/08/2015</a:t>
            </a:fld>
            <a:endParaRPr lang="en-GB"/>
          </a:p>
        </p:txBody>
      </p:sp>
      <p:sp>
        <p:nvSpPr>
          <p:cNvPr id="307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0383" y="4715950"/>
            <a:ext cx="5436909" cy="4466065"/>
          </a:xfrm>
          <a:prstGeom prst="rect">
            <a:avLst/>
          </a:prstGeom>
          <a:noFill/>
          <a:ln w="9525">
            <a:noFill/>
            <a:miter lim="800000"/>
            <a:headEnd/>
            <a:tailEnd/>
          </a:ln>
          <a:effectLst/>
        </p:spPr>
        <p:txBody>
          <a:bodyPr vert="horz" wrap="square" lIns="93744" tIns="46872" rIns="93744" bIns="4687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2534" name="Rectangle 6"/>
          <p:cNvSpPr>
            <a:spLocks noGrp="1" noChangeArrowheads="1"/>
          </p:cNvSpPr>
          <p:nvPr>
            <p:ph type="ftr" sz="quarter" idx="4"/>
          </p:nvPr>
        </p:nvSpPr>
        <p:spPr bwMode="auto">
          <a:xfrm>
            <a:off x="0" y="9428545"/>
            <a:ext cx="2946275" cy="496416"/>
          </a:xfrm>
          <a:prstGeom prst="rect">
            <a:avLst/>
          </a:prstGeom>
          <a:noFill/>
          <a:ln w="9525">
            <a:noFill/>
            <a:miter lim="800000"/>
            <a:headEnd/>
            <a:tailEnd/>
          </a:ln>
          <a:effectLst/>
        </p:spPr>
        <p:txBody>
          <a:bodyPr vert="horz" wrap="square" lIns="93744" tIns="46872" rIns="93744" bIns="46872"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22535" name="Rectangle 7"/>
          <p:cNvSpPr>
            <a:spLocks noGrp="1" noChangeArrowheads="1"/>
          </p:cNvSpPr>
          <p:nvPr>
            <p:ph type="sldNum" sz="quarter" idx="5"/>
          </p:nvPr>
        </p:nvSpPr>
        <p:spPr bwMode="auto">
          <a:xfrm>
            <a:off x="3849862" y="9428545"/>
            <a:ext cx="2946275" cy="496416"/>
          </a:xfrm>
          <a:prstGeom prst="rect">
            <a:avLst/>
          </a:prstGeom>
          <a:noFill/>
          <a:ln w="9525">
            <a:noFill/>
            <a:miter lim="800000"/>
            <a:headEnd/>
            <a:tailEnd/>
          </a:ln>
          <a:effectLst/>
        </p:spPr>
        <p:txBody>
          <a:bodyPr vert="horz" wrap="square" lIns="93744" tIns="46872" rIns="93744" bIns="46872" numCol="1" anchor="b" anchorCtr="0" compatLnSpc="1">
            <a:prstTxWarp prst="textNoShape">
              <a:avLst/>
            </a:prstTxWarp>
          </a:bodyPr>
          <a:lstStyle>
            <a:lvl1pPr algn="r">
              <a:defRPr sz="1200">
                <a:latin typeface="Calibri" pitchFamily="34" charset="0"/>
              </a:defRPr>
            </a:lvl1pPr>
          </a:lstStyle>
          <a:p>
            <a:pPr>
              <a:defRPr/>
            </a:pPr>
            <a:fld id="{E3B56043-BA45-41E0-A42B-F6E411D9B7F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This will benefit:</a:t>
            </a:r>
          </a:p>
          <a:p>
            <a:r>
              <a:rPr lang="en-GB" smtClean="0"/>
              <a:t>Staff from within directorate and across the council </a:t>
            </a:r>
          </a:p>
          <a:p>
            <a:r>
              <a:rPr lang="en-GB" smtClean="0"/>
              <a:t>External Providers, Third Sector, Community and Voluntary Organisations</a:t>
            </a:r>
          </a:p>
          <a:p>
            <a:r>
              <a:rPr lang="en-GB" smtClean="0"/>
              <a:t>Carers</a:t>
            </a:r>
          </a:p>
          <a:p>
            <a:r>
              <a:rPr lang="en-GB" smtClean="0"/>
              <a:t>Customers </a:t>
            </a:r>
          </a:p>
          <a:p>
            <a:r>
              <a:rPr lang="en-GB" smtClean="0"/>
              <a:t>Local Citizens</a:t>
            </a:r>
          </a:p>
        </p:txBody>
      </p:sp>
      <p:sp>
        <p:nvSpPr>
          <p:cNvPr id="4" name="Slide Number Placeholder 3"/>
          <p:cNvSpPr>
            <a:spLocks noGrp="1"/>
          </p:cNvSpPr>
          <p:nvPr>
            <p:ph type="sldNum" sz="quarter" idx="5"/>
          </p:nvPr>
        </p:nvSpPr>
        <p:spPr/>
        <p:txBody>
          <a:bodyPr/>
          <a:lstStyle/>
          <a:p>
            <a:pPr>
              <a:defRPr/>
            </a:pPr>
            <a:fld id="{6A418670-B62D-4395-BAA7-B62CAD1CA410}"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9E4DE96-2E44-4FF7-9BB4-DD615AF5AD0E}"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r>
              <a:rPr lang="en-US" smtClean="0"/>
              <a:t> </a:t>
            </a:r>
            <a:endParaRPr lang="en-GB" smtClean="0"/>
          </a:p>
          <a:p>
            <a:r>
              <a:rPr lang="en-GB" smtClean="0"/>
              <a:t> </a:t>
            </a:r>
          </a:p>
          <a:p>
            <a:pPr eaLnBrk="1" hangingPunct="1"/>
            <a:endParaRPr lang="en-GB" smtClean="0"/>
          </a:p>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r>
              <a:rPr lang="en-US" smtClean="0"/>
              <a:t> </a:t>
            </a:r>
            <a:endParaRPr lang="en-GB" smtClean="0"/>
          </a:p>
          <a:p>
            <a:r>
              <a:rPr lang="en-GB" smtClean="0"/>
              <a:t> </a:t>
            </a:r>
          </a:p>
          <a:p>
            <a:pPr eaLnBrk="1" hangingPunct="1"/>
            <a:endParaRPr lang="en-GB" smtClean="0"/>
          </a:p>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altLang="en-US" dirty="0" smtClean="0">
                <a:ea typeface="ＭＳ Ｐゴシック" pitchFamily="34" charset="-128"/>
              </a:rPr>
              <a:t>[</a:t>
            </a:r>
            <a:r>
              <a:rPr lang="en-GB" b="1" dirty="0" smtClean="0">
                <a:latin typeface="Arial" pitchFamily="34" charset="0"/>
              </a:rPr>
              <a:t>Facilitators</a:t>
            </a:r>
            <a:r>
              <a:rPr lang="en-GB" dirty="0" smtClean="0">
                <a:latin typeface="Arial" pitchFamily="34" charset="0"/>
              </a:rPr>
              <a:t> </a:t>
            </a:r>
            <a:r>
              <a:rPr lang="en-GB" b="1" dirty="0" smtClean="0">
                <a:latin typeface="Arial" pitchFamily="34" charset="0"/>
              </a:rPr>
              <a:t>Note</a:t>
            </a:r>
            <a:r>
              <a:rPr lang="en-GB" dirty="0" smtClean="0">
                <a:latin typeface="Arial" pitchFamily="34" charset="0"/>
              </a:rPr>
              <a:t>: </a:t>
            </a:r>
            <a:r>
              <a:rPr lang="en-GB" altLang="en-US" dirty="0" smtClean="0">
                <a:ea typeface="ＭＳ Ｐゴシック" pitchFamily="34" charset="-128"/>
              </a:rPr>
              <a:t>This slide has animation. The first bullet point appears when the slide opens and then the next click brings in the secondary bullet points that explain it further, and the next click shows the last bullet point about the Children and Families Act]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GB" altLang="en-US" dirty="0" smtClean="0">
              <a:ea typeface="ＭＳ Ｐゴシック" pitchFamily="34" charset="-128"/>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dirty="0"/>
          </a:p>
        </p:txBody>
      </p:sp>
      <p:sp>
        <p:nvSpPr>
          <p:cNvPr id="4" name="Slide Number Placeholder 3"/>
          <p:cNvSpPr>
            <a:spLocks noGrp="1"/>
          </p:cNvSpPr>
          <p:nvPr>
            <p:ph type="sldNum" sz="quarter" idx="10"/>
          </p:nvPr>
        </p:nvSpPr>
        <p:spPr/>
        <p:txBody>
          <a:bodyPr/>
          <a:lstStyle/>
          <a:p>
            <a:fld id="{01EF3160-20C5-4BC7-90CC-4A866F6D4A59}" type="slidenum">
              <a:rPr lang="en-GB" smtClean="0"/>
              <a:pPr/>
              <a:t>14</a:t>
            </a:fld>
            <a:endParaRPr lang="en-GB" dirty="0"/>
          </a:p>
        </p:txBody>
      </p:sp>
    </p:spTree>
    <p:extLst>
      <p:ext uri="{BB962C8B-B14F-4D97-AF65-F5344CB8AC3E}">
        <p14:creationId xmlns:p14="http://schemas.microsoft.com/office/powerpoint/2010/main" xmlns="" val="1962282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EF3160-20C5-4BC7-90CC-4A866F6D4A59}" type="slidenum">
              <a:rPr lang="en-GB" smtClean="0"/>
              <a:pPr/>
              <a:t>15</a:t>
            </a:fld>
            <a:endParaRPr lang="en-GB" dirty="0"/>
          </a:p>
        </p:txBody>
      </p:sp>
    </p:spTree>
    <p:extLst>
      <p:ext uri="{BB962C8B-B14F-4D97-AF65-F5344CB8AC3E}">
        <p14:creationId xmlns:p14="http://schemas.microsoft.com/office/powerpoint/2010/main" xmlns="" val="2007306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EF3160-20C5-4BC7-90CC-4A866F6D4A59}" type="slidenum">
              <a:rPr lang="en-GB" smtClean="0"/>
              <a:pPr/>
              <a:t>16</a:t>
            </a:fld>
            <a:endParaRPr lang="en-GB" dirty="0"/>
          </a:p>
        </p:txBody>
      </p:sp>
    </p:spTree>
    <p:extLst>
      <p:ext uri="{BB962C8B-B14F-4D97-AF65-F5344CB8AC3E}">
        <p14:creationId xmlns:p14="http://schemas.microsoft.com/office/powerpoint/2010/main" xmlns="" val="2007306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EF3160-20C5-4BC7-90CC-4A866F6D4A59}" type="slidenum">
              <a:rPr lang="en-GB" smtClean="0"/>
              <a:pPr/>
              <a:t>17</a:t>
            </a:fld>
            <a:endParaRPr lang="en-GB" dirty="0"/>
          </a:p>
        </p:txBody>
      </p:sp>
    </p:spTree>
    <p:extLst>
      <p:ext uri="{BB962C8B-B14F-4D97-AF65-F5344CB8AC3E}">
        <p14:creationId xmlns:p14="http://schemas.microsoft.com/office/powerpoint/2010/main" xmlns="" val="2007306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EF3160-20C5-4BC7-90CC-4A866F6D4A59}" type="slidenum">
              <a:rPr lang="en-GB" smtClean="0"/>
              <a:pPr/>
              <a:t>18</a:t>
            </a:fld>
            <a:endParaRPr lang="en-GB" dirty="0"/>
          </a:p>
        </p:txBody>
      </p:sp>
    </p:spTree>
    <p:extLst>
      <p:ext uri="{BB962C8B-B14F-4D97-AF65-F5344CB8AC3E}">
        <p14:creationId xmlns:p14="http://schemas.microsoft.com/office/powerpoint/2010/main" xmlns="" val="2007306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5" y="4601369"/>
            <a:ext cx="6264696" cy="4466988"/>
          </a:xfrm>
        </p:spPr>
        <p: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altLang="en-US" dirty="0" smtClean="0">
                <a:ea typeface="ＭＳ Ｐゴシック" pitchFamily="34" charset="-128"/>
              </a:rPr>
              <a:t>[</a:t>
            </a:r>
            <a:r>
              <a:rPr lang="en-GB" b="1" dirty="0" smtClean="0">
                <a:latin typeface="Arial" pitchFamily="34" charset="0"/>
              </a:rPr>
              <a:t>Facilitators</a:t>
            </a:r>
            <a:r>
              <a:rPr lang="en-GB" dirty="0" smtClean="0">
                <a:latin typeface="Arial" pitchFamily="34" charset="0"/>
              </a:rPr>
              <a:t> </a:t>
            </a:r>
            <a:r>
              <a:rPr lang="en-GB" b="1" dirty="0" smtClean="0">
                <a:latin typeface="Arial" pitchFamily="34" charset="0"/>
              </a:rPr>
              <a:t>Note</a:t>
            </a:r>
            <a:r>
              <a:rPr lang="en-GB" dirty="0" smtClean="0">
                <a:latin typeface="Arial" pitchFamily="34" charset="0"/>
              </a:rPr>
              <a:t>: </a:t>
            </a:r>
            <a:r>
              <a:rPr lang="en-GB" altLang="en-US" dirty="0" smtClean="0">
                <a:ea typeface="ＭＳ Ｐゴシック" pitchFamily="34" charset="-128"/>
              </a:rPr>
              <a:t>This slide has animation. Each click brings in a different point for discussion]</a:t>
            </a:r>
          </a:p>
        </p:txBody>
      </p:sp>
      <p:sp>
        <p:nvSpPr>
          <p:cNvPr id="4" name="Slide Number Placeholder 3"/>
          <p:cNvSpPr>
            <a:spLocks noGrp="1"/>
          </p:cNvSpPr>
          <p:nvPr>
            <p:ph type="sldNum" sz="quarter" idx="10"/>
          </p:nvPr>
        </p:nvSpPr>
        <p:spPr/>
        <p:txBody>
          <a:bodyPr/>
          <a:lstStyle/>
          <a:p>
            <a:fld id="{01EF3160-20C5-4BC7-90CC-4A866F6D4A59}" type="slidenum">
              <a:rPr lang="en-GB" smtClean="0"/>
              <a:pPr/>
              <a:t>3</a:t>
            </a:fld>
            <a:endParaRPr lang="en-GB" dirty="0"/>
          </a:p>
        </p:txBody>
      </p:sp>
    </p:spTree>
    <p:extLst>
      <p:ext uri="{BB962C8B-B14F-4D97-AF65-F5344CB8AC3E}">
        <p14:creationId xmlns:p14="http://schemas.microsoft.com/office/powerpoint/2010/main" xmlns="" val="3230468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GB" smtClean="0"/>
          </a:p>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r>
              <a:rPr lang="en-US" dirty="0" smtClean="0"/>
              <a:t> </a:t>
            </a:r>
            <a:endParaRPr lang="en-GB" dirty="0" smtClean="0"/>
          </a:p>
          <a:p>
            <a:endParaRPr lang="en-GB" dirty="0" smtClean="0"/>
          </a:p>
          <a:p>
            <a:pPr eaLnBrk="1" hangingPunct="1"/>
            <a:endParaRPr lang="en-GB" baseline="0" dirty="0" smtClean="0"/>
          </a:p>
          <a:p>
            <a:pPr eaLnBrk="1" hangingPunct="1"/>
            <a:r>
              <a:rPr lang="en-GB" baseline="0" dirty="0" smtClean="0"/>
              <a:t>Rules around cohabitation </a:t>
            </a:r>
            <a:endParaRPr lang="en-GB" dirty="0" smtClean="0"/>
          </a:p>
          <a:p>
            <a:pPr eaLnBrk="1" hangingPunct="1"/>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1EF3160-20C5-4BC7-90CC-4A866F6D4A59}" type="slidenum">
              <a:rPr lang="en-GB" smtClean="0"/>
              <a:pPr/>
              <a:t>6</a:t>
            </a:fld>
            <a:endParaRPr lang="en-GB" dirty="0"/>
          </a:p>
        </p:txBody>
      </p:sp>
    </p:spTree>
    <p:extLst>
      <p:ext uri="{BB962C8B-B14F-4D97-AF65-F5344CB8AC3E}">
        <p14:creationId xmlns:p14="http://schemas.microsoft.com/office/powerpoint/2010/main" xmlns="" val="355327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A9C6091-C002-4C53-B688-6E199049E35A}"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s/slide7.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s/slide7.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6412" y="266558"/>
            <a:ext cx="6656387" cy="571642"/>
          </a:xfrm>
          <a:prstGeom prst="rect">
            <a:avLst/>
          </a:prstGeom>
        </p:spPr>
        <p:txBody>
          <a:bodyPr vert="horz" wrap="square" lIns="0" tIns="0" rIns="0" bIns="0" anchor="t" anchorCtr="0"/>
          <a:lstStyle>
            <a:lvl1pPr marL="0" indent="0" algn="l">
              <a:lnSpc>
                <a:spcPct val="100000"/>
              </a:lnSpc>
              <a:spcBef>
                <a:spcPts val="0"/>
              </a:spcBef>
              <a:defRPr sz="3200" b="1" i="0" spc="-50" normalizeH="0" baseline="0">
                <a:solidFill>
                  <a:srgbClr val="4B575F"/>
                </a:solidFill>
                <a:latin typeface="Arial"/>
              </a:defRPr>
            </a:lvl1pPr>
          </a:lstStyle>
          <a:p>
            <a:r>
              <a:rPr lang="en-US" dirty="0" smtClean="0"/>
              <a:t>Click to edit Master title style</a:t>
            </a:r>
            <a:endParaRPr lang="en-US" dirty="0"/>
          </a:p>
        </p:txBody>
      </p:sp>
      <p:sp>
        <p:nvSpPr>
          <p:cNvPr id="16" name="Text Placeholder 15"/>
          <p:cNvSpPr>
            <a:spLocks noGrp="1"/>
          </p:cNvSpPr>
          <p:nvPr>
            <p:ph type="body" sz="quarter" idx="10"/>
          </p:nvPr>
        </p:nvSpPr>
        <p:spPr>
          <a:xfrm>
            <a:off x="506413" y="1143000"/>
            <a:ext cx="8256588" cy="4800600"/>
          </a:xfrm>
          <a:prstGeom prst="rect">
            <a:avLst/>
          </a:prstGeom>
        </p:spPr>
        <p:txBody>
          <a:bodyPr vert="horz" lIns="0" tIns="0" rIns="0" bIns="0"/>
          <a:lstStyle>
            <a:lvl1pPr>
              <a:buFont typeface="Wingdings" charset="2"/>
              <a:buChar char="§"/>
              <a:defRPr sz="2400">
                <a:latin typeface="Arial"/>
              </a:defRPr>
            </a:lvl1pPr>
            <a:lvl2pPr>
              <a:defRPr sz="1400">
                <a:latin typeface="Arial"/>
              </a:defRPr>
            </a:lvl2pPr>
            <a:lvl3pPr>
              <a:defRPr sz="900">
                <a:latin typeface="Arial"/>
              </a:defRPr>
            </a:lvl3pPr>
            <a:lvl4pPr>
              <a:defRPr>
                <a:latin typeface="Arial"/>
              </a:defRPr>
            </a:lvl4pPr>
            <a:lvl5pPr>
              <a:defRPr>
                <a:latin typeface="Arial"/>
              </a:defRPr>
            </a:lvl5pPr>
          </a:lstStyle>
          <a:p>
            <a:pPr lvl="0"/>
            <a:r>
              <a:rPr lang="en-GB" dirty="0" smtClean="0"/>
              <a:t>Click to edit Master text styles</a:t>
            </a:r>
          </a:p>
          <a:p>
            <a:pPr lvl="1"/>
            <a:r>
              <a:rPr lang="en-GB" dirty="0" smtClean="0"/>
              <a:t>Second level</a:t>
            </a:r>
          </a:p>
          <a:p>
            <a:pPr lvl="2"/>
            <a:r>
              <a:rPr lang="en-GB" dirty="0" smtClean="0"/>
              <a:t>Third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 white">
    <p:spTree>
      <p:nvGrpSpPr>
        <p:cNvPr id="1" name=""/>
        <p:cNvGrpSpPr/>
        <p:nvPr/>
      </p:nvGrpSpPr>
      <p:grpSpPr>
        <a:xfrm>
          <a:off x="0" y="0"/>
          <a:ext cx="0" cy="0"/>
          <a:chOff x="0" y="0"/>
          <a:chExt cx="0" cy="0"/>
        </a:xfrm>
      </p:grpSpPr>
      <p:sp>
        <p:nvSpPr>
          <p:cNvPr id="3" name="Title 1"/>
          <p:cNvSpPr>
            <a:spLocks noGrp="1"/>
          </p:cNvSpPr>
          <p:nvPr>
            <p:ph type="title"/>
          </p:nvPr>
        </p:nvSpPr>
        <p:spPr>
          <a:xfrm>
            <a:off x="179512" y="188640"/>
            <a:ext cx="6336704" cy="1008112"/>
          </a:xfrm>
          <a:prstGeom prst="rect">
            <a:avLst/>
          </a:prstGeom>
        </p:spPr>
        <p:txBody>
          <a:bodyPr/>
          <a:lstStyle>
            <a:lvl1pPr algn="l">
              <a:defRPr sz="2800">
                <a:solidFill>
                  <a:schemeClr val="tx1"/>
                </a:solidFill>
                <a:latin typeface="Arial" pitchFamily="34" charset="0"/>
                <a:cs typeface="Arial" pitchFamily="34" charset="0"/>
              </a:defRPr>
            </a:lvl1pPr>
          </a:lstStyle>
          <a:p>
            <a:r>
              <a:rPr lang="en-US" dirty="0" smtClean="0"/>
              <a:t>Click to edit Master title style</a:t>
            </a:r>
            <a:endParaRPr lang="en-GB" dirty="0"/>
          </a:p>
        </p:txBody>
      </p:sp>
      <p:sp>
        <p:nvSpPr>
          <p:cNvPr id="4" name="Text Placeholder 7"/>
          <p:cNvSpPr>
            <a:spLocks noGrp="1"/>
          </p:cNvSpPr>
          <p:nvPr>
            <p:ph type="body" sz="quarter" idx="10"/>
          </p:nvPr>
        </p:nvSpPr>
        <p:spPr>
          <a:xfrm>
            <a:off x="229134" y="1484784"/>
            <a:ext cx="8584359" cy="4392488"/>
          </a:xfrm>
          <a:prstGeom prst="rect">
            <a:avLst/>
          </a:prstGeom>
        </p:spPr>
        <p:txBody>
          <a:bodyPr/>
          <a:lstStyle>
            <a:lvl1pPr marL="342900" indent="-342900">
              <a:buFont typeface="Wingdings" panose="05000000000000000000" pitchFamily="2" charset="2"/>
              <a:buChar char="§"/>
              <a:defRPr sz="2000">
                <a:latin typeface="Arial" pitchFamily="34" charset="0"/>
                <a:cs typeface="Arial" pitchFamily="34" charset="0"/>
              </a:defRPr>
            </a:lvl1pPr>
            <a:lvl2pPr marL="742950" indent="-285750">
              <a:buFont typeface="Wingdings" pitchFamily="2" charset="2"/>
              <a:buChar char="§"/>
              <a:defRPr sz="2000">
                <a:latin typeface="Arial" pitchFamily="34" charset="0"/>
                <a:cs typeface="Arial" pitchFamily="34" charset="0"/>
              </a:defRPr>
            </a:lvl2pPr>
            <a:lvl3pPr marL="1143000" indent="-228600">
              <a:buFont typeface="Wingdings" pitchFamily="2" charset="2"/>
              <a:buChar char="§"/>
              <a:defRPr sz="2000">
                <a:solidFill>
                  <a:schemeClr val="tx1">
                    <a:lumMod val="65000"/>
                    <a:lumOff val="35000"/>
                  </a:schemeClr>
                </a:solidFill>
                <a:latin typeface="Arial" pitchFamily="34" charset="0"/>
                <a:cs typeface="Arial" pitchFamily="34" charset="0"/>
              </a:defRPr>
            </a:lvl3pPr>
            <a:lvl4pPr marL="1600200" indent="-228600">
              <a:buFont typeface="Wingdings" pitchFamily="2" charset="2"/>
              <a:buChar char="§"/>
              <a:defRPr>
                <a:latin typeface="Arial" pitchFamily="34" charset="0"/>
                <a:cs typeface="Arial" pitchFamily="34" charset="0"/>
              </a:defRPr>
            </a:lvl4pPr>
            <a:lvl5pPr marL="2057400" indent="-228600">
              <a:buFont typeface="Wingdings" pitchFamily="2" charset="2"/>
              <a:buChar cha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Slide Number Placeholder 5"/>
          <p:cNvSpPr>
            <a:spLocks noGrp="1"/>
          </p:cNvSpPr>
          <p:nvPr>
            <p:ph type="sldNum" sz="quarter" idx="12"/>
          </p:nvPr>
        </p:nvSpPr>
        <p:spPr>
          <a:xfrm>
            <a:off x="8460432" y="6304235"/>
            <a:ext cx="405408" cy="365125"/>
          </a:xfrm>
          <a:prstGeom prst="rect">
            <a:avLst/>
          </a:prstGeom>
        </p:spPr>
        <p:txBody>
          <a:bodyPr/>
          <a:lstStyle>
            <a:lvl1pPr algn="r">
              <a:defRPr sz="1000">
                <a:latin typeface="Arial" panose="020B0604020202020204" pitchFamily="34" charset="0"/>
                <a:cs typeface="Arial" panose="020B0604020202020204" pitchFamily="34" charset="0"/>
              </a:defRPr>
            </a:lvl1pPr>
          </a:lstStyle>
          <a:p>
            <a:fld id="{8C963171-EF3D-40CF-AF98-7D852EAB5402}" type="slidenum">
              <a:rPr lang="en-GB" smtClean="0"/>
              <a:pPr/>
              <a:t>‹#›</a:t>
            </a:fld>
            <a:endParaRPr lang="en-GB" dirty="0"/>
          </a:p>
        </p:txBody>
      </p:sp>
      <p:pic>
        <p:nvPicPr>
          <p:cNvPr id="6" name="Picture 12" descr="home_icon">
            <a:hlinkClick r:id="rId2" action="ppaction://hlinksldjump"/>
          </p:cNvPr>
          <p:cNvPicPr>
            <a:picLocks noChangeAspect="1" noChangeArrowheads="1"/>
          </p:cNvPicPr>
          <p:nvPr userDrawn="1"/>
        </p:nvPicPr>
        <p:blipFill>
          <a:blip r:embed="rId3" cstate="print">
            <a:lum bright="18000" contrast="-30000"/>
            <a:extLst>
              <a:ext uri="{28A0092B-C50C-407E-A947-70E740481C1C}">
                <a14:useLocalDpi xmlns:a14="http://schemas.microsoft.com/office/drawing/2010/main" xmlns="" val="0"/>
              </a:ext>
            </a:extLst>
          </a:blip>
          <a:srcRect/>
          <a:stretch>
            <a:fillRect/>
          </a:stretch>
        </p:blipFill>
        <p:spPr bwMode="auto">
          <a:xfrm>
            <a:off x="251520" y="6289848"/>
            <a:ext cx="431675" cy="382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486046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179512" y="188640"/>
            <a:ext cx="6336704" cy="1008112"/>
          </a:xfrm>
          <a:prstGeom prst="rect">
            <a:avLst/>
          </a:prstGeom>
        </p:spPr>
        <p:txBody>
          <a:bodyPr/>
          <a:lstStyle>
            <a:lvl1pPr algn="l">
              <a:defRPr sz="2800">
                <a:solidFill>
                  <a:schemeClr val="tx1"/>
                </a:solidFill>
                <a:latin typeface="Arial" pitchFamily="34" charset="0"/>
                <a:cs typeface="Arial" pitchFamily="34" charset="0"/>
              </a:defRPr>
            </a:lvl1pPr>
          </a:lstStyle>
          <a:p>
            <a:r>
              <a:rPr lang="en-US" dirty="0" smtClean="0"/>
              <a:t>Click to edit Master title style</a:t>
            </a:r>
            <a:endParaRPr lang="en-GB" dirty="0"/>
          </a:p>
        </p:txBody>
      </p:sp>
      <p:sp>
        <p:nvSpPr>
          <p:cNvPr id="9" name="Text Placeholder 7"/>
          <p:cNvSpPr>
            <a:spLocks noGrp="1"/>
          </p:cNvSpPr>
          <p:nvPr>
            <p:ph type="body" sz="quarter" idx="10"/>
          </p:nvPr>
        </p:nvSpPr>
        <p:spPr>
          <a:xfrm>
            <a:off x="229134" y="1484784"/>
            <a:ext cx="8584359" cy="4392488"/>
          </a:xfrm>
          <a:prstGeom prst="rect">
            <a:avLst/>
          </a:prstGeom>
        </p:spPr>
        <p:txBody>
          <a:bodyPr/>
          <a:lstStyle>
            <a:lvl1pPr marL="342900" indent="-342900">
              <a:buFont typeface="Wingdings" panose="05000000000000000000" pitchFamily="2" charset="2"/>
              <a:buChar char="§"/>
              <a:defRPr sz="2000">
                <a:latin typeface="Arial" pitchFamily="34" charset="0"/>
                <a:cs typeface="Arial" pitchFamily="34" charset="0"/>
              </a:defRPr>
            </a:lvl1pPr>
            <a:lvl2pPr marL="742950" indent="-285750">
              <a:buFont typeface="Wingdings" pitchFamily="2" charset="2"/>
              <a:buChar char="§"/>
              <a:defRPr sz="2000">
                <a:latin typeface="Arial" pitchFamily="34" charset="0"/>
                <a:cs typeface="Arial" pitchFamily="34" charset="0"/>
              </a:defRPr>
            </a:lvl2pPr>
            <a:lvl3pPr marL="1143000" indent="-228600">
              <a:buFont typeface="Wingdings" pitchFamily="2" charset="2"/>
              <a:buChar char="§"/>
              <a:defRPr sz="2000">
                <a:solidFill>
                  <a:schemeClr val="tx1">
                    <a:lumMod val="65000"/>
                    <a:lumOff val="35000"/>
                  </a:schemeClr>
                </a:solidFill>
                <a:latin typeface="Arial" pitchFamily="34" charset="0"/>
                <a:cs typeface="Arial" pitchFamily="34" charset="0"/>
              </a:defRPr>
            </a:lvl3pPr>
            <a:lvl4pPr marL="1600200" indent="-228600">
              <a:buFont typeface="Wingdings" pitchFamily="2" charset="2"/>
              <a:buChar char="§"/>
              <a:defRPr>
                <a:latin typeface="Arial" pitchFamily="34" charset="0"/>
                <a:cs typeface="Arial" pitchFamily="34" charset="0"/>
              </a:defRPr>
            </a:lvl4pPr>
            <a:lvl5pPr marL="2057400" indent="-228600">
              <a:buFont typeface="Wingdings" pitchFamily="2" charset="2"/>
              <a:buChar cha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Slide Number Placeholder 5"/>
          <p:cNvSpPr>
            <a:spLocks noGrp="1"/>
          </p:cNvSpPr>
          <p:nvPr>
            <p:ph type="sldNum" sz="quarter" idx="12"/>
          </p:nvPr>
        </p:nvSpPr>
        <p:spPr>
          <a:xfrm>
            <a:off x="8460432" y="6304235"/>
            <a:ext cx="405408" cy="365125"/>
          </a:xfrm>
          <a:prstGeom prst="rect">
            <a:avLst/>
          </a:prstGeom>
        </p:spPr>
        <p:txBody>
          <a:bodyPr/>
          <a:lstStyle>
            <a:lvl1pPr algn="r">
              <a:defRPr sz="1000">
                <a:latin typeface="Arial" panose="020B0604020202020204" pitchFamily="34" charset="0"/>
                <a:cs typeface="Arial" panose="020B0604020202020204" pitchFamily="34" charset="0"/>
              </a:defRPr>
            </a:lvl1pPr>
          </a:lstStyle>
          <a:p>
            <a:fld id="{8C963171-EF3D-40CF-AF98-7D852EAB5402}" type="slidenum">
              <a:rPr lang="en-GB" smtClean="0"/>
              <a:pPr/>
              <a:t>‹#›</a:t>
            </a:fld>
            <a:endParaRPr lang="en-GB" dirty="0"/>
          </a:p>
        </p:txBody>
      </p:sp>
      <p:pic>
        <p:nvPicPr>
          <p:cNvPr id="11" name="Picture 12" descr="home_icon">
            <a:hlinkClick r:id="rId2" action="ppaction://hlinksldjump"/>
          </p:cNvPr>
          <p:cNvPicPr>
            <a:picLocks noChangeAspect="1" noChangeArrowheads="1"/>
          </p:cNvPicPr>
          <p:nvPr userDrawn="1"/>
        </p:nvPicPr>
        <p:blipFill>
          <a:blip r:embed="rId3" cstate="print">
            <a:lum bright="18000" contrast="-30000"/>
            <a:extLst>
              <a:ext uri="{28A0092B-C50C-407E-A947-70E740481C1C}">
                <a14:useLocalDpi xmlns:a14="http://schemas.microsoft.com/office/drawing/2010/main" xmlns="" val="0"/>
              </a:ext>
            </a:extLst>
          </a:blip>
          <a:srcRect/>
          <a:stretch>
            <a:fillRect/>
          </a:stretch>
        </p:blipFill>
        <p:spPr bwMode="auto">
          <a:xfrm>
            <a:off x="251520" y="6289848"/>
            <a:ext cx="431675" cy="382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01059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Bottom Strip2.jpg"/>
          <p:cNvPicPr>
            <a:picLocks noChangeAspect="1"/>
          </p:cNvPicPr>
          <p:nvPr userDrawn="1"/>
        </p:nvPicPr>
        <p:blipFill>
          <a:blip r:embed="rId6" cstate="print"/>
          <a:srcRect/>
          <a:stretch>
            <a:fillRect/>
          </a:stretch>
        </p:blipFill>
        <p:spPr bwMode="auto">
          <a:xfrm>
            <a:off x="0" y="5791200"/>
            <a:ext cx="9155113" cy="1112838"/>
          </a:xfrm>
          <a:prstGeom prst="rect">
            <a:avLst/>
          </a:prstGeom>
          <a:noFill/>
          <a:ln w="9525">
            <a:noFill/>
            <a:miter lim="800000"/>
            <a:headEnd/>
            <a:tailEnd/>
          </a:ln>
        </p:spPr>
      </p:pic>
      <p:sp>
        <p:nvSpPr>
          <p:cNvPr id="8" name="TextBox 7"/>
          <p:cNvSpPr txBox="1"/>
          <p:nvPr userDrawn="1"/>
        </p:nvSpPr>
        <p:spPr>
          <a:xfrm>
            <a:off x="6629400" y="6338888"/>
            <a:ext cx="2133600" cy="276225"/>
          </a:xfrm>
          <a:prstGeom prst="rect">
            <a:avLst/>
          </a:prstGeom>
          <a:noFill/>
        </p:spPr>
        <p:txBody>
          <a:bodyPr>
            <a:spAutoFit/>
          </a:bodyPr>
          <a:lstStyle/>
          <a:p>
            <a:pPr fontAlgn="auto">
              <a:spcBef>
                <a:spcPts val="0"/>
              </a:spcBef>
              <a:spcAft>
                <a:spcPts val="0"/>
              </a:spcAft>
              <a:defRPr/>
            </a:pPr>
            <a:r>
              <a:rPr lang="en-US" sz="1200" b="1" dirty="0">
                <a:solidFill>
                  <a:schemeClr val="bg1"/>
                </a:solidFill>
                <a:latin typeface="Arial"/>
                <a:cs typeface="Arial"/>
              </a:rPr>
              <a:t>www.walsall.gov.uk</a:t>
            </a:r>
          </a:p>
        </p:txBody>
      </p:sp>
      <p:pic>
        <p:nvPicPr>
          <p:cNvPr id="1028" name="Picture 8" descr="Top Strip2.jpg"/>
          <p:cNvPicPr>
            <a:picLocks noChangeAspect="1"/>
          </p:cNvPicPr>
          <p:nvPr userDrawn="1"/>
        </p:nvPicPr>
        <p:blipFill>
          <a:blip r:embed="rId7" cstate="print"/>
          <a:srcRect/>
          <a:stretch>
            <a:fillRect/>
          </a:stretch>
        </p:blipFill>
        <p:spPr bwMode="auto">
          <a:xfrm>
            <a:off x="0" y="855663"/>
            <a:ext cx="9144000" cy="3476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wcld.co.uk/"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cms.walsall.gov.uk/index/carer_aware_training.htm"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hyperlink" Target="http://www2.walsall.gov.uk/careaware2/launch_nolms.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cms.walsall.gov.uk/index/carer_aware_training.htm"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hyperlink" Target="http://www.wcld.co.uk/" TargetMode="External"/><Relationship Id="rId4" Type="http://schemas.openxmlformats.org/officeDocument/2006/relationships/hyperlink" Target="http://www.scie.org.uk/care-act-201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88" y="266700"/>
            <a:ext cx="8405812" cy="571500"/>
          </a:xfrm>
        </p:spPr>
        <p:txBody>
          <a:bodyPr numCol="1" compatLnSpc="1">
            <a:prstTxWarp prst="textNoShape">
              <a:avLst/>
            </a:prstTxWarp>
          </a:bodyPr>
          <a:lstStyle/>
          <a:p>
            <a:pPr algn="ctr" eaLnBrk="1" hangingPunct="1">
              <a:defRPr/>
            </a:pPr>
            <a:r>
              <a:rPr lang="en-GB" sz="4000" dirty="0" smtClean="0">
                <a:solidFill>
                  <a:schemeClr val="accent5">
                    <a:lumMod val="75000"/>
                  </a:schemeClr>
                </a:solidFill>
                <a:latin typeface="Calibri" pitchFamily="34" charset="0"/>
              </a:rPr>
              <a:t>Walsall Council Social Care and Inclusion</a:t>
            </a:r>
          </a:p>
        </p:txBody>
      </p:sp>
      <p:sp>
        <p:nvSpPr>
          <p:cNvPr id="4099" name="Text Placeholder 4"/>
          <p:cNvSpPr>
            <a:spLocks noGrp="1"/>
          </p:cNvSpPr>
          <p:nvPr>
            <p:ph type="body" sz="quarter" idx="10"/>
          </p:nvPr>
        </p:nvSpPr>
        <p:spPr bwMode="auto">
          <a:xfrm>
            <a:off x="506413" y="1340768"/>
            <a:ext cx="8256587" cy="4602832"/>
          </a:xfrm>
          <a:noFill/>
          <a:ln>
            <a:miter lim="800000"/>
            <a:headEnd/>
            <a:tailEnd/>
          </a:ln>
        </p:spPr>
        <p:txBody>
          <a:bodyPr wrap="square" numCol="1" anchor="t" anchorCtr="0" compatLnSpc="1">
            <a:prstTxWarp prst="textNoShape">
              <a:avLst/>
            </a:prstTxWarp>
          </a:bodyPr>
          <a:lstStyle/>
          <a:p>
            <a:pPr algn="ctr" eaLnBrk="1" hangingPunct="1">
              <a:buFont typeface="Arial" charset="0"/>
              <a:buNone/>
            </a:pPr>
            <a:r>
              <a:rPr lang="en-GB" sz="4800" b="1" dirty="0" smtClean="0">
                <a:latin typeface="Calibri" pitchFamily="34" charset="0"/>
              </a:rPr>
              <a:t>The Care Act 2014</a:t>
            </a:r>
          </a:p>
          <a:p>
            <a:pPr algn="ctr" eaLnBrk="1" hangingPunct="1">
              <a:buFont typeface="Arial" charset="0"/>
              <a:buNone/>
            </a:pPr>
            <a:r>
              <a:rPr lang="en-GB" sz="3600" b="1" dirty="0" smtClean="0">
                <a:latin typeface="Calibri" pitchFamily="34" charset="0"/>
              </a:rPr>
              <a:t>What it will  mean for you</a:t>
            </a:r>
          </a:p>
          <a:p>
            <a:pPr algn="ctr" eaLnBrk="1" hangingPunct="1">
              <a:buFont typeface="Wingdings" pitchFamily="2" charset="2"/>
              <a:buNone/>
            </a:pPr>
            <a:r>
              <a:rPr lang="en-GB" sz="2800" b="1" dirty="0" smtClean="0">
                <a:latin typeface="Calibri" pitchFamily="34" charset="0"/>
              </a:rPr>
              <a:t>Stuart Fletcher</a:t>
            </a:r>
          </a:p>
          <a:p>
            <a:pPr algn="ctr" eaLnBrk="1" hangingPunct="1">
              <a:buFont typeface="Wingdings" pitchFamily="2" charset="2"/>
              <a:buNone/>
            </a:pPr>
            <a:endParaRPr lang="en-GB" sz="1200" b="1" dirty="0" smtClean="0">
              <a:solidFill>
                <a:srgbClr val="4B575F"/>
              </a:solidFill>
              <a:latin typeface="Calibri" pitchFamily="34" charset="0"/>
            </a:endParaRPr>
          </a:p>
          <a:p>
            <a:pPr algn="ctr" eaLnBrk="1" hangingPunct="1">
              <a:buFont typeface="Arial" charset="0"/>
              <a:buNone/>
            </a:pPr>
            <a:endParaRPr lang="en-GB" sz="1200" b="1" dirty="0" smtClean="0">
              <a:solidFill>
                <a:srgbClr val="4B575F"/>
              </a:solidFill>
              <a:latin typeface="Calibri" pitchFamily="34" charset="0"/>
            </a:endParaRPr>
          </a:p>
        </p:txBody>
      </p:sp>
      <p:pic>
        <p:nvPicPr>
          <p:cNvPr id="4" name="Picture 3" descr="Care act 2014.jpg"/>
          <p:cNvPicPr>
            <a:picLocks noChangeAspect="1"/>
          </p:cNvPicPr>
          <p:nvPr/>
        </p:nvPicPr>
        <p:blipFill>
          <a:blip r:embed="rId3" cstate="print"/>
          <a:stretch>
            <a:fillRect/>
          </a:stretch>
        </p:blipFill>
        <p:spPr>
          <a:xfrm>
            <a:off x="2843808" y="3501008"/>
            <a:ext cx="3467100" cy="1905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413" y="266700"/>
            <a:ext cx="7780337" cy="571500"/>
          </a:xfrm>
        </p:spPr>
        <p:txBody>
          <a:bodyPr/>
          <a:lstStyle/>
          <a:p>
            <a:pPr algn="ctr">
              <a:defRPr/>
            </a:pPr>
            <a:r>
              <a:rPr lang="en-GB" dirty="0" smtClean="0">
                <a:solidFill>
                  <a:schemeClr val="accent5">
                    <a:lumMod val="75000"/>
                  </a:schemeClr>
                </a:solidFill>
              </a:rPr>
              <a:t>What is WCLD? </a:t>
            </a:r>
            <a:endParaRPr lang="en-GB" dirty="0">
              <a:solidFill>
                <a:schemeClr val="accent5">
                  <a:lumMod val="75000"/>
                </a:schemeClr>
              </a:solidFill>
            </a:endParaRPr>
          </a:p>
        </p:txBody>
      </p:sp>
      <p:sp>
        <p:nvSpPr>
          <p:cNvPr id="10243" name="Content Placeholder 2"/>
          <p:cNvSpPr>
            <a:spLocks noGrp="1"/>
          </p:cNvSpPr>
          <p:nvPr>
            <p:ph type="body" sz="quarter" idx="10"/>
          </p:nvPr>
        </p:nvSpPr>
        <p:spPr bwMode="auto">
          <a:xfrm>
            <a:off x="506413" y="1071563"/>
            <a:ext cx="8256587" cy="4800600"/>
          </a:xfrm>
          <a:noFill/>
          <a:ln>
            <a:miter lim="800000"/>
            <a:headEnd/>
            <a:tailEnd/>
          </a:ln>
        </p:spPr>
        <p:txBody>
          <a:bodyPr wrap="square" numCol="1" anchor="t" anchorCtr="0" compatLnSpc="1">
            <a:prstTxWarp prst="textNoShape">
              <a:avLst/>
            </a:prstTxWarp>
          </a:bodyPr>
          <a:lstStyle/>
          <a:p>
            <a:pPr>
              <a:buFont typeface="Wingdings" pitchFamily="2" charset="2"/>
              <a:buNone/>
            </a:pPr>
            <a:r>
              <a:rPr lang="en-GB" dirty="0" smtClean="0">
                <a:latin typeface="Arial" pitchFamily="34" charset="0"/>
              </a:rPr>
              <a:t>    Walsall Community Living Directory (WCLD) is an online</a:t>
            </a:r>
          </a:p>
          <a:p>
            <a:pPr>
              <a:buFont typeface="Wingdings" pitchFamily="2" charset="2"/>
              <a:buNone/>
            </a:pPr>
            <a:r>
              <a:rPr lang="en-GB" dirty="0" smtClean="0">
                <a:latin typeface="Arial" pitchFamily="34" charset="0"/>
              </a:rPr>
              <a:t>    directory of services the tool that offers greater choice and control for people who may need social care and health services. </a:t>
            </a:r>
          </a:p>
          <a:p>
            <a:pPr>
              <a:buFont typeface="Wingdings" pitchFamily="2" charset="2"/>
              <a:buNone/>
            </a:pPr>
            <a:endParaRPr lang="en-GB" dirty="0" smtClean="0">
              <a:latin typeface="Arial" pitchFamily="34" charset="0"/>
            </a:endParaRPr>
          </a:p>
          <a:p>
            <a:pPr>
              <a:buFont typeface="Wingdings" pitchFamily="2" charset="2"/>
              <a:buNone/>
            </a:pPr>
            <a:r>
              <a:rPr lang="en-GB" dirty="0" smtClean="0">
                <a:latin typeface="Arial" pitchFamily="34" charset="0"/>
              </a:rPr>
              <a:t>The directory makes information about local services more</a:t>
            </a:r>
          </a:p>
          <a:p>
            <a:pPr>
              <a:buFont typeface="Wingdings" pitchFamily="2" charset="2"/>
              <a:buNone/>
            </a:pPr>
            <a:r>
              <a:rPr lang="en-GB" dirty="0" smtClean="0">
                <a:latin typeface="Arial" pitchFamily="34" charset="0"/>
              </a:rPr>
              <a:t>accessible and supports our duties regarding the Care Act.</a:t>
            </a:r>
          </a:p>
          <a:p>
            <a:pPr>
              <a:buFont typeface="Wingdings" pitchFamily="2" charset="2"/>
              <a:buNone/>
            </a:pPr>
            <a:endParaRPr lang="en-GB" dirty="0" smtClean="0">
              <a:latin typeface="Arial" pitchFamily="34" charset="0"/>
            </a:endParaRPr>
          </a:p>
          <a:p>
            <a:pPr>
              <a:buFont typeface="Wingdings" pitchFamily="2" charset="2"/>
              <a:buNone/>
            </a:pPr>
            <a:r>
              <a:rPr lang="en-GB" dirty="0" smtClean="0">
                <a:latin typeface="Arial" pitchFamily="34" charset="0"/>
              </a:rPr>
              <a:t>Putting all the information about local services in one place</a:t>
            </a:r>
          </a:p>
          <a:p>
            <a:pPr>
              <a:buFont typeface="Wingdings" pitchFamily="2" charset="2"/>
              <a:buNone/>
            </a:pPr>
            <a:r>
              <a:rPr lang="en-GB" dirty="0" smtClean="0">
                <a:latin typeface="Arial" pitchFamily="34" charset="0"/>
              </a:rPr>
              <a:t>will make it easier for people to find information about the full</a:t>
            </a:r>
          </a:p>
          <a:p>
            <a:pPr>
              <a:buFont typeface="Wingdings" pitchFamily="2" charset="2"/>
              <a:buNone/>
            </a:pPr>
            <a:r>
              <a:rPr lang="en-GB" dirty="0" smtClean="0">
                <a:latin typeface="Arial" pitchFamily="34" charset="0"/>
              </a:rPr>
              <a:t>range of services and support available in the Walsall. </a:t>
            </a:r>
          </a:p>
          <a:p>
            <a:pPr>
              <a:buFont typeface="Wingdings" pitchFamily="2" charset="2"/>
              <a:buChar char="§"/>
            </a:pPr>
            <a:endParaRPr lang="en-GB" dirty="0"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0243">
                                            <p:txEl>
                                              <p:pRg st="0" end="0"/>
                                            </p:txEl>
                                          </p:spTgt>
                                        </p:tgtEl>
                                        <p:attrNameLst>
                                          <p:attrName>style.visibility</p:attrName>
                                        </p:attrNameLst>
                                      </p:cBhvr>
                                      <p:to>
                                        <p:strVal val="visible"/>
                                      </p:to>
                                    </p:set>
                                    <p:animEffect transition="in" filter="fade">
                                      <p:cBhvr>
                                        <p:cTn id="10" dur="500"/>
                                        <p:tgtEl>
                                          <p:spTgt spid="1024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Effect transition="in" filter="fade">
                                      <p:cBhvr>
                                        <p:cTn id="13" dur="500"/>
                                        <p:tgtEl>
                                          <p:spTgt spid="1024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fade">
                                      <p:cBhvr>
                                        <p:cTn id="16" dur="500"/>
                                        <p:tgtEl>
                                          <p:spTgt spid="1024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Effect transition="in" filter="fade">
                                      <p:cBhvr>
                                        <p:cTn id="19" dur="500"/>
                                        <p:tgtEl>
                                          <p:spTgt spid="1024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243">
                                            <p:txEl>
                                              <p:pRg st="6" end="6"/>
                                            </p:txEl>
                                          </p:spTgt>
                                        </p:tgtEl>
                                        <p:attrNameLst>
                                          <p:attrName>style.visibility</p:attrName>
                                        </p:attrNameLst>
                                      </p:cBhvr>
                                      <p:to>
                                        <p:strVal val="visible"/>
                                      </p:to>
                                    </p:set>
                                    <p:animEffect transition="in" filter="fade">
                                      <p:cBhvr>
                                        <p:cTn id="22" dur="500"/>
                                        <p:tgtEl>
                                          <p:spTgt spid="1024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animEffect transition="in" filter="fade">
                                      <p:cBhvr>
                                        <p:cTn id="25" dur="500"/>
                                        <p:tgtEl>
                                          <p:spTgt spid="1024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0243">
                                            <p:txEl>
                                              <p:pRg st="8" end="8"/>
                                            </p:txEl>
                                          </p:spTgt>
                                        </p:tgtEl>
                                        <p:attrNameLst>
                                          <p:attrName>style.visibility</p:attrName>
                                        </p:attrNameLst>
                                      </p:cBhvr>
                                      <p:to>
                                        <p:strVal val="visible"/>
                                      </p:to>
                                    </p:set>
                                    <p:animEffect transition="in" filter="fade">
                                      <p:cBhvr>
                                        <p:cTn id="28" dur="5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413" y="266700"/>
            <a:ext cx="7994650" cy="571500"/>
          </a:xfrm>
        </p:spPr>
        <p:txBody>
          <a:bodyPr/>
          <a:lstStyle/>
          <a:p>
            <a:pPr>
              <a:defRPr/>
            </a:pPr>
            <a:r>
              <a:rPr lang="en-GB" dirty="0" smtClean="0">
                <a:solidFill>
                  <a:schemeClr val="accent5">
                    <a:lumMod val="75000"/>
                  </a:schemeClr>
                </a:solidFill>
              </a:rPr>
              <a:t> Web Link</a:t>
            </a:r>
            <a:endParaRPr lang="en-GB" dirty="0">
              <a:solidFill>
                <a:schemeClr val="accent5">
                  <a:lumMod val="75000"/>
                </a:schemeClr>
              </a:solidFill>
            </a:endParaRPr>
          </a:p>
        </p:txBody>
      </p:sp>
      <p:sp>
        <p:nvSpPr>
          <p:cNvPr id="15363" name="Text Placeholder 2"/>
          <p:cNvSpPr>
            <a:spLocks noGrp="1"/>
          </p:cNvSpPr>
          <p:nvPr>
            <p:ph type="body" sz="quarter" idx="10"/>
          </p:nvPr>
        </p:nvSpPr>
        <p:spPr bwMode="auto">
          <a:xfrm>
            <a:off x="506413" y="1071563"/>
            <a:ext cx="8256587" cy="4800600"/>
          </a:xfrm>
          <a:noFill/>
          <a:ln>
            <a:miter lim="800000"/>
            <a:headEnd/>
            <a:tailEnd/>
          </a:ln>
        </p:spPr>
        <p:txBody>
          <a:bodyPr wrap="square" numCol="1" anchor="t" anchorCtr="0" compatLnSpc="1">
            <a:prstTxWarp prst="textNoShape">
              <a:avLst/>
            </a:prstTxWarp>
          </a:bodyPr>
          <a:lstStyle/>
          <a:p>
            <a:pPr algn="ctr">
              <a:buFont typeface="Wingdings" pitchFamily="2" charset="2"/>
              <a:buNone/>
            </a:pPr>
            <a:endParaRPr lang="en-GB" sz="5400" dirty="0" smtClean="0">
              <a:latin typeface="Arial" pitchFamily="34" charset="0"/>
              <a:hlinkClick r:id="rId3"/>
            </a:endParaRPr>
          </a:p>
          <a:p>
            <a:pPr algn="ctr">
              <a:buFont typeface="Wingdings" pitchFamily="2" charset="2"/>
              <a:buNone/>
            </a:pPr>
            <a:r>
              <a:rPr lang="en-GB" sz="5400" dirty="0" smtClean="0">
                <a:latin typeface="Arial" pitchFamily="34" charset="0"/>
                <a:hlinkClick r:id="rId3"/>
              </a:rPr>
              <a:t>www.wcld.co.uk</a:t>
            </a:r>
            <a:endParaRPr lang="en-GB" sz="5400" dirty="0" smtClean="0">
              <a:latin typeface="Arial" pitchFamily="34" charset="0"/>
            </a:endParaRPr>
          </a:p>
          <a:p>
            <a:pPr>
              <a:buFont typeface="Wingdings" pitchFamily="2" charset="2"/>
              <a:buNone/>
            </a:pPr>
            <a:endParaRPr lang="en-GB" dirty="0" smtClean="0">
              <a:latin typeface="Arial" pitchFamily="34" charset="0"/>
            </a:endParaRPr>
          </a:p>
        </p:txBody>
      </p:sp>
      <p:pic>
        <p:nvPicPr>
          <p:cNvPr id="4" name="Picture 3" descr="Web link.jpg"/>
          <p:cNvPicPr>
            <a:picLocks noChangeAspect="1"/>
          </p:cNvPicPr>
          <p:nvPr/>
        </p:nvPicPr>
        <p:blipFill>
          <a:blip r:embed="rId4" cstate="print"/>
          <a:stretch>
            <a:fillRect/>
          </a:stretch>
        </p:blipFill>
        <p:spPr>
          <a:xfrm>
            <a:off x="3563888" y="3573016"/>
            <a:ext cx="1943100" cy="1943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fade">
                                      <p:cBhvr>
                                        <p:cTn id="10" dur="500"/>
                                        <p:tgtEl>
                                          <p:spTgt spid="1536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Placeholder 4"/>
          <p:cNvSpPr>
            <a:spLocks noGrp="1"/>
          </p:cNvSpPr>
          <p:nvPr>
            <p:ph type="body" sz="quarter" idx="4294967295"/>
          </p:nvPr>
        </p:nvSpPr>
        <p:spPr bwMode="auto">
          <a:xfrm>
            <a:off x="539750" y="908050"/>
            <a:ext cx="8256588" cy="4800600"/>
          </a:xfrm>
          <a:prstGeom prst="rect">
            <a:avLst/>
          </a:prstGeom>
          <a:noFill/>
          <a:ln>
            <a:miter lim="800000"/>
            <a:headEnd/>
            <a:tailEnd/>
          </a:ln>
        </p:spPr>
        <p:txBody>
          <a:bodyPr lIns="0" tIns="0" rIns="0" bIns="0"/>
          <a:lstStyle/>
          <a:p>
            <a:pPr eaLnBrk="1" hangingPunct="1">
              <a:lnSpc>
                <a:spcPct val="90000"/>
              </a:lnSpc>
              <a:buFont typeface="Wingdings" pitchFamily="2" charset="2"/>
              <a:buNone/>
            </a:pPr>
            <a:r>
              <a:rPr lang="en-GB" sz="2400" dirty="0" smtClean="0">
                <a:latin typeface="Arial" charset="0"/>
              </a:rPr>
              <a:t> </a:t>
            </a:r>
            <a:endParaRPr lang="en-GB" dirty="0" smtClean="0"/>
          </a:p>
          <a:p>
            <a:pPr>
              <a:buNone/>
            </a:pPr>
            <a:r>
              <a:rPr lang="en-GB" sz="2400" dirty="0" smtClean="0">
                <a:latin typeface="Arial" pitchFamily="34" charset="0"/>
                <a:cs typeface="Arial" pitchFamily="34" charset="0"/>
              </a:rPr>
              <a:t>Walsall Council’s range of Preventative Services aims to:</a:t>
            </a:r>
          </a:p>
          <a:p>
            <a:pPr>
              <a:buNone/>
            </a:pPr>
            <a:endParaRPr lang="en-GB" sz="2400" dirty="0" smtClean="0">
              <a:latin typeface="Arial" pitchFamily="34" charset="0"/>
              <a:cs typeface="Arial" pitchFamily="34" charset="0"/>
            </a:endParaRPr>
          </a:p>
          <a:p>
            <a:pPr>
              <a:buFont typeface="Wingdings" pitchFamily="2" charset="2"/>
              <a:buChar char="§"/>
            </a:pPr>
            <a:r>
              <a:rPr lang="en-GB" sz="2400" dirty="0" smtClean="0">
                <a:latin typeface="Arial" pitchFamily="34" charset="0"/>
                <a:cs typeface="Arial" pitchFamily="34" charset="0"/>
              </a:rPr>
              <a:t>Assess your individual needs.</a:t>
            </a:r>
          </a:p>
          <a:p>
            <a:pPr lvl="0">
              <a:buFont typeface="Wingdings" pitchFamily="2" charset="2"/>
              <a:buChar char="§"/>
            </a:pPr>
            <a:r>
              <a:rPr lang="en-GB" sz="2400" dirty="0" smtClean="0">
                <a:latin typeface="Arial" pitchFamily="34" charset="0"/>
                <a:cs typeface="Arial" pitchFamily="34" charset="0"/>
              </a:rPr>
              <a:t>Promote independence.</a:t>
            </a:r>
          </a:p>
          <a:p>
            <a:pPr lvl="0">
              <a:buFont typeface="Wingdings" pitchFamily="2" charset="2"/>
              <a:buChar char="§"/>
            </a:pPr>
            <a:r>
              <a:rPr lang="en-GB" sz="2400" dirty="0" smtClean="0">
                <a:latin typeface="Arial" pitchFamily="34" charset="0"/>
                <a:cs typeface="Arial" pitchFamily="34" charset="0"/>
              </a:rPr>
              <a:t>To enable and support people to regain confidence and skills to live at home.</a:t>
            </a:r>
          </a:p>
          <a:p>
            <a:pPr lvl="0">
              <a:buFont typeface="Wingdings" pitchFamily="2" charset="2"/>
              <a:buChar char="§"/>
            </a:pPr>
            <a:r>
              <a:rPr lang="en-GB" sz="2400" dirty="0" smtClean="0">
                <a:latin typeface="Arial" pitchFamily="34" charset="0"/>
                <a:cs typeface="Arial" pitchFamily="34" charset="0"/>
              </a:rPr>
              <a:t>Reduce Risks.</a:t>
            </a:r>
          </a:p>
          <a:p>
            <a:pPr>
              <a:buFont typeface="Wingdings" pitchFamily="2" charset="2"/>
              <a:buChar char="§"/>
            </a:pPr>
            <a:r>
              <a:rPr lang="en-GB" sz="2400" dirty="0" smtClean="0">
                <a:latin typeface="Arial" pitchFamily="34" charset="0"/>
                <a:cs typeface="Arial" pitchFamily="34" charset="0"/>
              </a:rPr>
              <a:t>Establish a plan identifying outcomes or your goals.</a:t>
            </a:r>
          </a:p>
          <a:p>
            <a:pPr>
              <a:buFont typeface="Wingdings" pitchFamily="2" charset="2"/>
              <a:buChar char="§"/>
            </a:pPr>
            <a:r>
              <a:rPr lang="en-GB" sz="2400" dirty="0" smtClean="0">
                <a:latin typeface="Arial" pitchFamily="34" charset="0"/>
                <a:cs typeface="Arial" pitchFamily="34" charset="0"/>
              </a:rPr>
              <a:t>Take steps to prevent, reduce or delay the need for care and support for all local people. </a:t>
            </a:r>
          </a:p>
          <a:p>
            <a:pPr>
              <a:buFont typeface="Wingdings" pitchFamily="2" charset="2"/>
              <a:buChar char="§"/>
            </a:pPr>
            <a:endParaRPr lang="en-GB" sz="2400" dirty="0" smtClean="0">
              <a:latin typeface="Arial" pitchFamily="34" charset="0"/>
              <a:cs typeface="Arial" pitchFamily="34" charset="0"/>
            </a:endParaRPr>
          </a:p>
          <a:p>
            <a:pPr>
              <a:buFont typeface="Wingdings" pitchFamily="2" charset="2"/>
              <a:buChar char="§"/>
            </a:pPr>
            <a:endParaRPr lang="en-GB" sz="2400" dirty="0" smtClean="0">
              <a:latin typeface="Arial" pitchFamily="34" charset="0"/>
              <a:cs typeface="Arial" pitchFamily="34" charset="0"/>
            </a:endParaRPr>
          </a:p>
          <a:p>
            <a:endParaRPr lang="en-GB" dirty="0" smtClean="0"/>
          </a:p>
          <a:p>
            <a:endParaRPr lang="en-GB" dirty="0" smtClean="0">
              <a:solidFill>
                <a:srgbClr val="FF0000"/>
              </a:solidFill>
            </a:endParaRPr>
          </a:p>
        </p:txBody>
      </p:sp>
      <p:pic>
        <p:nvPicPr>
          <p:cNvPr id="4" name="Picture 3" descr="Prevention.png"/>
          <p:cNvPicPr>
            <a:picLocks noChangeAspect="1"/>
          </p:cNvPicPr>
          <p:nvPr/>
        </p:nvPicPr>
        <p:blipFill>
          <a:blip r:embed="rId3" cstate="print"/>
          <a:stretch>
            <a:fillRect/>
          </a:stretch>
        </p:blipFill>
        <p:spPr>
          <a:xfrm>
            <a:off x="2627783" y="116632"/>
            <a:ext cx="3600401" cy="72008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fade">
                                      <p:cBhvr>
                                        <p:cTn id="10" dur="500"/>
                                        <p:tgtEl>
                                          <p:spTgt spid="1741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animEffect transition="in" filter="fade">
                                      <p:cBhvr>
                                        <p:cTn id="13" dur="500"/>
                                        <p:tgtEl>
                                          <p:spTgt spid="17411">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411">
                                            <p:txEl>
                                              <p:pRg st="4" end="4"/>
                                            </p:txEl>
                                          </p:spTgt>
                                        </p:tgtEl>
                                        <p:attrNameLst>
                                          <p:attrName>style.visibility</p:attrName>
                                        </p:attrNameLst>
                                      </p:cBhvr>
                                      <p:to>
                                        <p:strVal val="visible"/>
                                      </p:to>
                                    </p:set>
                                    <p:animEffect transition="in" filter="fade">
                                      <p:cBhvr>
                                        <p:cTn id="16" dur="500"/>
                                        <p:tgtEl>
                                          <p:spTgt spid="17411">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animEffect transition="in" filter="fade">
                                      <p:cBhvr>
                                        <p:cTn id="19" dur="500"/>
                                        <p:tgtEl>
                                          <p:spTgt spid="17411">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7411">
                                            <p:txEl>
                                              <p:pRg st="6" end="6"/>
                                            </p:txEl>
                                          </p:spTgt>
                                        </p:tgtEl>
                                        <p:attrNameLst>
                                          <p:attrName>style.visibility</p:attrName>
                                        </p:attrNameLst>
                                      </p:cBhvr>
                                      <p:to>
                                        <p:strVal val="visible"/>
                                      </p:to>
                                    </p:set>
                                    <p:animEffect transition="in" filter="fade">
                                      <p:cBhvr>
                                        <p:cTn id="22" dur="500"/>
                                        <p:tgtEl>
                                          <p:spTgt spid="17411">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7411">
                                            <p:txEl>
                                              <p:pRg st="7" end="7"/>
                                            </p:txEl>
                                          </p:spTgt>
                                        </p:tgtEl>
                                        <p:attrNameLst>
                                          <p:attrName>style.visibility</p:attrName>
                                        </p:attrNameLst>
                                      </p:cBhvr>
                                      <p:to>
                                        <p:strVal val="visible"/>
                                      </p:to>
                                    </p:set>
                                    <p:animEffect transition="in" filter="fade">
                                      <p:cBhvr>
                                        <p:cTn id="25" dur="500"/>
                                        <p:tgtEl>
                                          <p:spTgt spid="17411">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7411">
                                            <p:txEl>
                                              <p:pRg st="8" end="8"/>
                                            </p:txEl>
                                          </p:spTgt>
                                        </p:tgtEl>
                                        <p:attrNameLst>
                                          <p:attrName>style.visibility</p:attrName>
                                        </p:attrNameLst>
                                      </p:cBhvr>
                                      <p:to>
                                        <p:strVal val="visible"/>
                                      </p:to>
                                    </p:set>
                                    <p:animEffect transition="in" filter="fade">
                                      <p:cBhvr>
                                        <p:cTn id="28" dur="5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idx="4294967295"/>
          </p:nvPr>
        </p:nvSpPr>
        <p:spPr bwMode="auto">
          <a:xfrm>
            <a:off x="357188" y="266700"/>
            <a:ext cx="8405812" cy="571500"/>
          </a:xfrm>
          <a:prstGeom prst="rect">
            <a:avLst/>
          </a:prstGeom>
          <a:noFill/>
          <a:ln>
            <a:miter lim="800000"/>
            <a:headEnd/>
            <a:tailEnd/>
          </a:ln>
        </p:spPr>
        <p:txBody>
          <a:bodyPr lIns="0" tIns="0" rIns="0" bIns="0"/>
          <a:lstStyle/>
          <a:p>
            <a:pPr algn="l" eaLnBrk="1" hangingPunct="1"/>
            <a:r>
              <a:rPr lang="en-GB" sz="2800" b="1" dirty="0" smtClean="0">
                <a:solidFill>
                  <a:schemeClr val="accent5">
                    <a:lumMod val="75000"/>
                  </a:schemeClr>
                </a:solidFill>
              </a:rPr>
              <a:t>                             Assessment and eligibility </a:t>
            </a:r>
            <a:r>
              <a:rPr lang="en-GB" sz="2800" b="1" dirty="0" smtClean="0"/>
              <a:t/>
            </a:r>
            <a:br>
              <a:rPr lang="en-GB" sz="2800" b="1" dirty="0" smtClean="0"/>
            </a:br>
            <a:endParaRPr lang="en-US" sz="2800" b="1" dirty="0" smtClean="0">
              <a:solidFill>
                <a:srgbClr val="4B575F"/>
              </a:solidFill>
            </a:endParaRPr>
          </a:p>
        </p:txBody>
      </p:sp>
      <p:sp>
        <p:nvSpPr>
          <p:cNvPr id="17411" name="Text Placeholder 4"/>
          <p:cNvSpPr>
            <a:spLocks noGrp="1"/>
          </p:cNvSpPr>
          <p:nvPr>
            <p:ph type="body" sz="quarter" idx="4294967295"/>
          </p:nvPr>
        </p:nvSpPr>
        <p:spPr bwMode="auto">
          <a:xfrm>
            <a:off x="539750" y="908050"/>
            <a:ext cx="8256588" cy="4800600"/>
          </a:xfrm>
          <a:prstGeom prst="rect">
            <a:avLst/>
          </a:prstGeom>
          <a:noFill/>
          <a:ln>
            <a:miter lim="800000"/>
            <a:headEnd/>
            <a:tailEnd/>
          </a:ln>
        </p:spPr>
        <p:txBody>
          <a:bodyPr lIns="0" tIns="0" rIns="0" bIns="0"/>
          <a:lstStyle/>
          <a:p>
            <a:pPr eaLnBrk="1" hangingPunct="1">
              <a:lnSpc>
                <a:spcPct val="90000"/>
              </a:lnSpc>
              <a:buFont typeface="Wingdings" pitchFamily="2" charset="2"/>
              <a:buNone/>
            </a:pPr>
            <a:r>
              <a:rPr lang="en-GB" sz="2400" dirty="0" smtClean="0">
                <a:latin typeface="Arial" charset="0"/>
              </a:rPr>
              <a:t> </a:t>
            </a:r>
            <a:endParaRPr lang="en-GB" dirty="0" smtClean="0"/>
          </a:p>
          <a:p>
            <a:endParaRPr lang="en-GB" dirty="0" smtClean="0"/>
          </a:p>
          <a:p>
            <a:endParaRPr lang="en-GB" dirty="0" smtClean="0">
              <a:solidFill>
                <a:srgbClr val="FF0000"/>
              </a:solidFill>
            </a:endParaRPr>
          </a:p>
        </p:txBody>
      </p:sp>
      <p:sp>
        <p:nvSpPr>
          <p:cNvPr id="4" name="Rectangle 3"/>
          <p:cNvSpPr/>
          <p:nvPr/>
        </p:nvSpPr>
        <p:spPr>
          <a:xfrm>
            <a:off x="251520" y="1916832"/>
            <a:ext cx="8280920" cy="1569660"/>
          </a:xfrm>
          <a:prstGeom prst="rect">
            <a:avLst/>
          </a:prstGeom>
        </p:spPr>
        <p:txBody>
          <a:bodyPr wrap="square">
            <a:spAutoFit/>
          </a:bodyPr>
          <a:lstStyle/>
          <a:p>
            <a:r>
              <a:rPr lang="en-GB" sz="2400" dirty="0" smtClean="0"/>
              <a:t>Anybody, including a carer, who appears to need care or support is entitled to an assessment and the assessment must focus on outcomes important to the individual. </a:t>
            </a:r>
          </a:p>
          <a:p>
            <a:endParaRPr lang="en-GB" sz="2400" dirty="0" smtClean="0"/>
          </a:p>
        </p:txBody>
      </p:sp>
      <p:pic>
        <p:nvPicPr>
          <p:cNvPr id="5" name="Picture 4" descr="Care Worker.png"/>
          <p:cNvPicPr>
            <a:picLocks noChangeAspect="1"/>
          </p:cNvPicPr>
          <p:nvPr/>
        </p:nvPicPr>
        <p:blipFill>
          <a:blip r:embed="rId3" cstate="print"/>
          <a:stretch>
            <a:fillRect/>
          </a:stretch>
        </p:blipFill>
        <p:spPr>
          <a:xfrm>
            <a:off x="3059832" y="3429000"/>
            <a:ext cx="2124075" cy="21526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500"/>
                                        <p:tgtEl>
                                          <p:spTgt spid="17410"/>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60648"/>
            <a:ext cx="8424936" cy="648072"/>
          </a:xfrm>
        </p:spPr>
        <p:txBody>
          <a:bodyPr/>
          <a:lstStyle/>
          <a:p>
            <a:r>
              <a:rPr lang="en-GB" b="1" dirty="0" smtClean="0">
                <a:solidFill>
                  <a:srgbClr val="008B95"/>
                </a:solidFill>
              </a:rPr>
              <a:t>What does this mean for carers?</a:t>
            </a:r>
            <a:endParaRPr lang="en-GB" b="1" dirty="0">
              <a:solidFill>
                <a:srgbClr val="008B95"/>
              </a:solidFill>
            </a:endParaRPr>
          </a:p>
        </p:txBody>
      </p:sp>
      <p:sp>
        <p:nvSpPr>
          <p:cNvPr id="5" name="Text Placeholder 4"/>
          <p:cNvSpPr>
            <a:spLocks noGrp="1"/>
          </p:cNvSpPr>
          <p:nvPr>
            <p:ph type="body" sz="quarter" idx="10"/>
          </p:nvPr>
        </p:nvSpPr>
        <p:spPr/>
        <p:txBody>
          <a:bodyPr/>
          <a:lstStyle/>
          <a:p>
            <a:pPr>
              <a:spcBef>
                <a:spcPts val="600"/>
              </a:spcBef>
              <a:buNone/>
            </a:pPr>
            <a:r>
              <a:rPr lang="en-GB" dirty="0" smtClean="0"/>
              <a:t>          The Care Act </a:t>
            </a:r>
            <a:r>
              <a:rPr lang="en-GB" dirty="0"/>
              <a:t>strengthens the </a:t>
            </a:r>
            <a:r>
              <a:rPr lang="en-GB" b="1" dirty="0"/>
              <a:t>rights</a:t>
            </a:r>
            <a:r>
              <a:rPr lang="en-GB" dirty="0"/>
              <a:t> and </a:t>
            </a:r>
            <a:r>
              <a:rPr lang="en-GB" b="1" dirty="0"/>
              <a:t>recognition</a:t>
            </a:r>
            <a:r>
              <a:rPr lang="en-GB" dirty="0"/>
              <a:t> of carers:</a:t>
            </a:r>
          </a:p>
          <a:p>
            <a:pPr lvl="1">
              <a:spcBef>
                <a:spcPts val="600"/>
              </a:spcBef>
              <a:buFont typeface="Wingdings" pitchFamily="2" charset="2"/>
              <a:buChar char="v"/>
            </a:pPr>
            <a:r>
              <a:rPr lang="en-GB" dirty="0"/>
              <a:t>Improved </a:t>
            </a:r>
            <a:r>
              <a:rPr lang="en-GB" dirty="0" smtClean="0"/>
              <a:t>access to information and </a:t>
            </a:r>
            <a:r>
              <a:rPr lang="en-GB" dirty="0"/>
              <a:t>advocacy should make it easier for carers to access support and plan for their future needs</a:t>
            </a:r>
          </a:p>
          <a:p>
            <a:pPr lvl="1">
              <a:spcBef>
                <a:spcPts val="600"/>
              </a:spcBef>
              <a:buFont typeface="Wingdings" pitchFamily="2" charset="2"/>
              <a:buChar char="v"/>
            </a:pPr>
            <a:r>
              <a:rPr lang="en-GB" dirty="0"/>
              <a:t>The emphasis on prevention will mean that carers should receive support early on and before reaching crisis </a:t>
            </a:r>
            <a:r>
              <a:rPr lang="en-GB" dirty="0" smtClean="0"/>
              <a:t>point</a:t>
            </a:r>
            <a:endParaRPr lang="en-GB" dirty="0"/>
          </a:p>
          <a:p>
            <a:pPr lvl="1">
              <a:spcBef>
                <a:spcPts val="600"/>
              </a:spcBef>
              <a:buFont typeface="Wingdings" pitchFamily="2" charset="2"/>
              <a:buChar char="v"/>
            </a:pPr>
            <a:r>
              <a:rPr lang="en-GB" dirty="0"/>
              <a:t>Adults </a:t>
            </a:r>
            <a:r>
              <a:rPr lang="en-GB" b="1" dirty="0"/>
              <a:t>and</a:t>
            </a:r>
            <a:r>
              <a:rPr lang="en-GB" dirty="0"/>
              <a:t> carers have the same rights to an assessment on the appearance of </a:t>
            </a:r>
            <a:r>
              <a:rPr lang="en-GB" dirty="0" smtClean="0"/>
              <a:t>needs</a:t>
            </a:r>
            <a:endParaRPr lang="en-GB" dirty="0"/>
          </a:p>
          <a:p>
            <a:pPr lvl="1">
              <a:spcBef>
                <a:spcPts val="600"/>
              </a:spcBef>
              <a:buFont typeface="Wingdings" pitchFamily="2" charset="2"/>
              <a:buChar char="v"/>
            </a:pPr>
            <a:r>
              <a:rPr lang="en-GB" dirty="0"/>
              <a:t>A local authority must meet eligible </a:t>
            </a:r>
            <a:r>
              <a:rPr lang="en-GB" dirty="0" smtClean="0"/>
              <a:t>needs based on needs that arise as a consequence of providing ‘necessary care’ to an adult and to then prepare </a:t>
            </a:r>
            <a:r>
              <a:rPr lang="en-GB" dirty="0"/>
              <a:t>a support </a:t>
            </a:r>
            <a:r>
              <a:rPr lang="en-GB" dirty="0" smtClean="0"/>
              <a:t>plan subject to review.</a:t>
            </a:r>
          </a:p>
          <a:p>
            <a:pPr lvl="1">
              <a:spcBef>
                <a:spcPts val="600"/>
              </a:spcBef>
              <a:buFont typeface="Wingdings" pitchFamily="2" charset="2"/>
              <a:buChar char="v"/>
            </a:pPr>
            <a:r>
              <a:rPr lang="en-GB" dirty="0"/>
              <a:t>A carer should be kept informed of the care and support plan of the person they care </a:t>
            </a:r>
            <a:r>
              <a:rPr lang="en-GB" dirty="0" smtClean="0"/>
              <a:t>for. </a:t>
            </a:r>
          </a:p>
          <a:p>
            <a:endParaRPr lang="en-GB" dirty="0"/>
          </a:p>
        </p:txBody>
      </p:sp>
      <p:pic>
        <p:nvPicPr>
          <p:cNvPr id="6" name="Picture 5" descr="Black carers.png"/>
          <p:cNvPicPr>
            <a:picLocks noChangeAspect="1"/>
          </p:cNvPicPr>
          <p:nvPr/>
        </p:nvPicPr>
        <p:blipFill>
          <a:blip r:embed="rId3" cstate="print"/>
          <a:stretch>
            <a:fillRect/>
          </a:stretch>
        </p:blipFill>
        <p:spPr>
          <a:xfrm>
            <a:off x="6524625" y="0"/>
            <a:ext cx="2367855" cy="836713"/>
          </a:xfrm>
          <a:prstGeom prst="rect">
            <a:avLst/>
          </a:prstGeom>
        </p:spPr>
      </p:pic>
    </p:spTree>
    <p:extLst>
      <p:ext uri="{BB962C8B-B14F-4D97-AF65-F5344CB8AC3E}">
        <p14:creationId xmlns:p14="http://schemas.microsoft.com/office/powerpoint/2010/main" xmlns="" val="365972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29134" y="2132856"/>
            <a:ext cx="8584359" cy="3744416"/>
          </a:xfrm>
        </p:spPr>
        <p:txBody>
          <a:bodyPr/>
          <a:lstStyle/>
          <a:p>
            <a:endParaRPr lang="en-GB" dirty="0"/>
          </a:p>
          <a:p>
            <a:r>
              <a:rPr lang="en-GB" sz="2400" dirty="0" smtClean="0"/>
              <a:t>The Carer Aware Course can be located on the Council Website on </a:t>
            </a:r>
            <a:r>
              <a:rPr lang="en-GB" sz="2400" u="sng" dirty="0" smtClean="0">
                <a:hlinkClick r:id="rId3"/>
              </a:rPr>
              <a:t>http://cms.walsall.gov.uk/index/carer_aware_training.htm</a:t>
            </a:r>
            <a:r>
              <a:rPr lang="en-GB" sz="2400" dirty="0" smtClean="0"/>
              <a:t> </a:t>
            </a:r>
            <a:endParaRPr lang="en-GB" sz="2400" b="1" dirty="0" smtClean="0"/>
          </a:p>
          <a:p>
            <a:r>
              <a:rPr lang="en-GB" sz="2400" dirty="0" smtClean="0"/>
              <a:t>However, this is the Direct Link onto the e-learning course. </a:t>
            </a:r>
            <a:r>
              <a:rPr lang="en-GB" sz="2400" b="1" dirty="0" smtClean="0"/>
              <a:t> </a:t>
            </a:r>
            <a:r>
              <a:rPr lang="en-GB" sz="2400" u="sng" dirty="0" smtClean="0">
                <a:hlinkClick r:id="rId4"/>
              </a:rPr>
              <a:t>http://www2.walsall.gov.uk/careaware2/launch_nolms.htm</a:t>
            </a:r>
            <a:endParaRPr lang="en-GB" sz="2400" dirty="0" smtClean="0"/>
          </a:p>
          <a:p>
            <a:r>
              <a:rPr lang="en-GB" sz="2400" dirty="0" smtClean="0"/>
              <a:t>It’s easy to navigate and use and contains lots of useful information for Carers. </a:t>
            </a:r>
          </a:p>
          <a:p>
            <a:pPr>
              <a:buNone/>
            </a:pPr>
            <a:endParaRPr lang="en-GB" dirty="0" smtClean="0"/>
          </a:p>
          <a:p>
            <a:endParaRPr lang="en-GB" dirty="0"/>
          </a:p>
        </p:txBody>
      </p:sp>
      <p:pic>
        <p:nvPicPr>
          <p:cNvPr id="5" name="Picture 4" descr="Carer Aware.png"/>
          <p:cNvPicPr>
            <a:picLocks noChangeAspect="1"/>
          </p:cNvPicPr>
          <p:nvPr/>
        </p:nvPicPr>
        <p:blipFill>
          <a:blip r:embed="rId5" cstate="print"/>
          <a:stretch>
            <a:fillRect/>
          </a:stretch>
        </p:blipFill>
        <p:spPr>
          <a:xfrm>
            <a:off x="3491880" y="980728"/>
            <a:ext cx="1428750" cy="1428750"/>
          </a:xfrm>
          <a:prstGeom prst="rect">
            <a:avLst/>
          </a:prstGeom>
        </p:spPr>
      </p:pic>
    </p:spTree>
    <p:extLst>
      <p:ext uri="{BB962C8B-B14F-4D97-AF65-F5344CB8AC3E}">
        <p14:creationId xmlns:p14="http://schemas.microsoft.com/office/powerpoint/2010/main" xmlns="" val="254447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spcBef>
                <a:spcPts val="600"/>
              </a:spcBef>
            </a:pPr>
            <a:r>
              <a:rPr lang="en-GB" dirty="0"/>
              <a:t>A significant piece of legislation that </a:t>
            </a:r>
            <a:r>
              <a:rPr lang="en-GB" dirty="0" smtClean="0"/>
              <a:t>modernises </a:t>
            </a:r>
            <a:r>
              <a:rPr lang="en-GB" dirty="0"/>
              <a:t>the framework of care and support law, bringing in:</a:t>
            </a:r>
          </a:p>
          <a:p>
            <a:pPr lvl="1">
              <a:spcBef>
                <a:spcPts val="600"/>
              </a:spcBef>
            </a:pPr>
            <a:r>
              <a:rPr lang="en-GB" dirty="0"/>
              <a:t>New duties for local authorities</a:t>
            </a:r>
          </a:p>
          <a:p>
            <a:pPr lvl="1">
              <a:spcBef>
                <a:spcPts val="600"/>
              </a:spcBef>
            </a:pPr>
            <a:r>
              <a:rPr lang="en-GB" dirty="0"/>
              <a:t>New rights for service users and carers</a:t>
            </a:r>
          </a:p>
          <a:p>
            <a:pPr>
              <a:spcBef>
                <a:spcPts val="600"/>
              </a:spcBef>
            </a:pPr>
            <a:r>
              <a:rPr lang="en-GB" dirty="0"/>
              <a:t>It aims to make care and support </a:t>
            </a:r>
            <a:r>
              <a:rPr lang="en-GB" dirty="0" smtClean="0"/>
              <a:t>clearer </a:t>
            </a:r>
            <a:r>
              <a:rPr lang="en-GB" dirty="0"/>
              <a:t>and fairer and to put people’s wellbeing at the centre of </a:t>
            </a:r>
            <a:r>
              <a:rPr lang="en-GB" dirty="0" smtClean="0"/>
              <a:t>decisions, and embed and extend personalisation</a:t>
            </a:r>
            <a:endParaRPr lang="en-GB" dirty="0"/>
          </a:p>
          <a:p>
            <a:pPr>
              <a:spcBef>
                <a:spcPts val="600"/>
              </a:spcBef>
            </a:pPr>
            <a:r>
              <a:rPr lang="en-GB" dirty="0"/>
              <a:t>Local authorities have new responsibilities towards all local </a:t>
            </a:r>
            <a:r>
              <a:rPr lang="en-GB" dirty="0" smtClean="0"/>
              <a:t>people, including self funders</a:t>
            </a:r>
            <a:endParaRPr lang="en-GB" dirty="0"/>
          </a:p>
          <a:p>
            <a:pPr>
              <a:spcBef>
                <a:spcPts val="600"/>
              </a:spcBef>
            </a:pPr>
            <a:r>
              <a:rPr lang="en-GB" dirty="0"/>
              <a:t>There are significant changes to the way that people will access the care and support </a:t>
            </a:r>
            <a:r>
              <a:rPr lang="en-GB" dirty="0" smtClean="0"/>
              <a:t>system</a:t>
            </a:r>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8C963171-EF3D-40CF-AF98-7D852EAB5402}" type="slidenum">
              <a:rPr lang="en-GB" smtClean="0"/>
              <a:pPr/>
              <a:t>16</a:t>
            </a:fld>
            <a:endParaRPr lang="en-GB" dirty="0"/>
          </a:p>
        </p:txBody>
      </p:sp>
      <p:pic>
        <p:nvPicPr>
          <p:cNvPr id="5" name="Picture 4" descr="SummaryStuart.png"/>
          <p:cNvPicPr>
            <a:picLocks noChangeAspect="1"/>
          </p:cNvPicPr>
          <p:nvPr/>
        </p:nvPicPr>
        <p:blipFill>
          <a:blip r:embed="rId3" cstate="print"/>
          <a:stretch>
            <a:fillRect/>
          </a:stretch>
        </p:blipFill>
        <p:spPr>
          <a:xfrm>
            <a:off x="3275856" y="0"/>
            <a:ext cx="2466975" cy="908721"/>
          </a:xfrm>
          <a:prstGeom prst="rect">
            <a:avLst/>
          </a:prstGeom>
        </p:spPr>
      </p:pic>
    </p:spTree>
    <p:extLst>
      <p:ext uri="{BB962C8B-B14F-4D97-AF65-F5344CB8AC3E}">
        <p14:creationId xmlns:p14="http://schemas.microsoft.com/office/powerpoint/2010/main" xmlns="" val="254447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buNone/>
            </a:pPr>
            <a:endParaRPr lang="en-GB" sz="2800" dirty="0" smtClean="0"/>
          </a:p>
          <a:p>
            <a:pPr algn="ctr">
              <a:buNone/>
            </a:pPr>
            <a:endParaRPr lang="en-GB" sz="2800" dirty="0" smtClean="0"/>
          </a:p>
          <a:p>
            <a:pPr algn="ctr">
              <a:buNone/>
            </a:pPr>
            <a:r>
              <a:rPr lang="en-GB" sz="2800" b="1" dirty="0" smtClean="0"/>
              <a:t> </a:t>
            </a:r>
            <a:endParaRPr lang="en-GB" sz="2800" b="1" dirty="0"/>
          </a:p>
          <a:p>
            <a:endParaRPr lang="en-GB" dirty="0"/>
          </a:p>
        </p:txBody>
      </p:sp>
      <p:pic>
        <p:nvPicPr>
          <p:cNvPr id="5" name="Picture 4" descr="Thanks listening.png"/>
          <p:cNvPicPr>
            <a:picLocks noChangeAspect="1"/>
          </p:cNvPicPr>
          <p:nvPr/>
        </p:nvPicPr>
        <p:blipFill>
          <a:blip r:embed="rId3" cstate="print"/>
          <a:stretch>
            <a:fillRect/>
          </a:stretch>
        </p:blipFill>
        <p:spPr>
          <a:xfrm>
            <a:off x="3059832" y="1628800"/>
            <a:ext cx="2952328" cy="3397919"/>
          </a:xfrm>
          <a:prstGeom prst="rect">
            <a:avLst/>
          </a:prstGeom>
        </p:spPr>
      </p:pic>
    </p:spTree>
    <p:extLst>
      <p:ext uri="{BB962C8B-B14F-4D97-AF65-F5344CB8AC3E}">
        <p14:creationId xmlns:p14="http://schemas.microsoft.com/office/powerpoint/2010/main" xmlns="" val="254447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6264696" cy="936104"/>
          </a:xfrm>
        </p:spPr>
        <p:txBody>
          <a:bodyPr/>
          <a:lstStyle/>
          <a:p>
            <a:r>
              <a:rPr lang="en-GB" b="1" dirty="0" smtClean="0">
                <a:solidFill>
                  <a:srgbClr val="008B95"/>
                </a:solidFill>
              </a:rPr>
              <a:t>Carer Aware/Other sites</a:t>
            </a:r>
            <a:endParaRPr lang="en-GB" b="1" dirty="0">
              <a:solidFill>
                <a:srgbClr val="008B95"/>
              </a:solidFill>
            </a:endParaRPr>
          </a:p>
        </p:txBody>
      </p:sp>
      <p:sp>
        <p:nvSpPr>
          <p:cNvPr id="3" name="Text Placeholder 2"/>
          <p:cNvSpPr>
            <a:spLocks noGrp="1"/>
          </p:cNvSpPr>
          <p:nvPr>
            <p:ph type="body" sz="quarter" idx="10"/>
          </p:nvPr>
        </p:nvSpPr>
        <p:spPr>
          <a:xfrm>
            <a:off x="229134" y="1052736"/>
            <a:ext cx="8584359" cy="4824536"/>
          </a:xfrm>
        </p:spPr>
        <p:txBody>
          <a:bodyPr/>
          <a:lstStyle/>
          <a:p>
            <a:endParaRPr lang="en-GB" dirty="0"/>
          </a:p>
          <a:p>
            <a:pPr>
              <a:buNone/>
            </a:pPr>
            <a:r>
              <a:rPr lang="en-GB" sz="2400" dirty="0" smtClean="0"/>
              <a:t>    The Carer Aware Course can be located on the Council Website on </a:t>
            </a:r>
            <a:r>
              <a:rPr lang="en-GB" sz="2400" u="sng" dirty="0" smtClean="0">
                <a:hlinkClick r:id="rId3"/>
              </a:rPr>
              <a:t>http://cms.walsall.gov.uk/index/carer_aware_training.htm</a:t>
            </a:r>
            <a:r>
              <a:rPr lang="en-GB" sz="2400" dirty="0" smtClean="0"/>
              <a:t> </a:t>
            </a:r>
            <a:endParaRPr lang="en-GB" sz="2400" b="1" dirty="0" smtClean="0"/>
          </a:p>
          <a:p>
            <a:pPr>
              <a:buNone/>
            </a:pPr>
            <a:r>
              <a:rPr lang="en-GB" sz="2400" dirty="0" smtClean="0"/>
              <a:t>    It’s easy to navigate and use and contains lots of useful information for Carers. </a:t>
            </a:r>
          </a:p>
          <a:p>
            <a:pPr>
              <a:buNone/>
            </a:pPr>
            <a:endParaRPr lang="en-GB" sz="2400" dirty="0" smtClean="0"/>
          </a:p>
          <a:p>
            <a:pPr>
              <a:buNone/>
            </a:pPr>
            <a:r>
              <a:rPr lang="en-GB" sz="2400" dirty="0" smtClean="0"/>
              <a:t>    Short video by Social Care Institute for Excellence </a:t>
            </a:r>
          </a:p>
          <a:p>
            <a:pPr>
              <a:buNone/>
            </a:pPr>
            <a:r>
              <a:rPr lang="en-GB" sz="2400" dirty="0" smtClean="0"/>
              <a:t>    </a:t>
            </a:r>
            <a:r>
              <a:rPr lang="en-GB" sz="2400" dirty="0" smtClean="0">
                <a:hlinkClick r:id="rId4"/>
              </a:rPr>
              <a:t>http://www.scie.org.uk/care-act-2014/</a:t>
            </a:r>
            <a:endParaRPr lang="en-GB" sz="2400" dirty="0" smtClean="0"/>
          </a:p>
          <a:p>
            <a:pPr>
              <a:buNone/>
            </a:pPr>
            <a:endParaRPr lang="en-GB" sz="2400" dirty="0" smtClean="0"/>
          </a:p>
          <a:p>
            <a:pPr>
              <a:buNone/>
            </a:pPr>
            <a:r>
              <a:rPr lang="en-GB" sz="2400" dirty="0" smtClean="0"/>
              <a:t>	</a:t>
            </a:r>
            <a:r>
              <a:rPr lang="en-GB" sz="2400" dirty="0" smtClean="0">
                <a:hlinkClick r:id="rId5"/>
              </a:rPr>
              <a:t>www.wcld.co.uk</a:t>
            </a:r>
            <a:endParaRPr lang="en-GB" sz="2400" dirty="0" smtClean="0"/>
          </a:p>
          <a:p>
            <a:pPr>
              <a:buNone/>
            </a:pPr>
            <a:endParaRPr lang="en-GB" sz="2400" dirty="0" smtClean="0"/>
          </a:p>
          <a:p>
            <a:pPr>
              <a:buNone/>
            </a:pPr>
            <a:endParaRPr lang="en-GB" sz="24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8C963171-EF3D-40CF-AF98-7D852EAB5402}" type="slidenum">
              <a:rPr lang="en-GB" smtClean="0"/>
              <a:pPr/>
              <a:t>18</a:t>
            </a:fld>
            <a:endParaRPr lang="en-GB" dirty="0"/>
          </a:p>
        </p:txBody>
      </p:sp>
    </p:spTree>
    <p:extLst>
      <p:ext uri="{BB962C8B-B14F-4D97-AF65-F5344CB8AC3E}">
        <p14:creationId xmlns:p14="http://schemas.microsoft.com/office/powerpoint/2010/main" xmlns="" val="254447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idx="4294967295"/>
          </p:nvPr>
        </p:nvSpPr>
        <p:spPr bwMode="auto">
          <a:xfrm>
            <a:off x="357188" y="188640"/>
            <a:ext cx="8405812" cy="649560"/>
          </a:xfrm>
          <a:prstGeom prst="rect">
            <a:avLst/>
          </a:prstGeom>
          <a:noFill/>
          <a:ln>
            <a:miter lim="800000"/>
            <a:headEnd/>
            <a:tailEnd/>
          </a:ln>
        </p:spPr>
        <p:txBody>
          <a:bodyPr lIns="0" tIns="0" rIns="0" bIns="0"/>
          <a:lstStyle/>
          <a:p>
            <a:pPr eaLnBrk="1" hangingPunct="1"/>
            <a:r>
              <a:rPr lang="en-US" sz="2800" b="1" dirty="0" smtClean="0">
                <a:solidFill>
                  <a:schemeClr val="accent5">
                    <a:lumMod val="75000"/>
                  </a:schemeClr>
                </a:solidFill>
              </a:rPr>
              <a:t>The Care Act 2014</a:t>
            </a:r>
          </a:p>
        </p:txBody>
      </p:sp>
      <p:sp>
        <p:nvSpPr>
          <p:cNvPr id="12291" name="Text Placeholder 4"/>
          <p:cNvSpPr>
            <a:spLocks noGrp="1"/>
          </p:cNvSpPr>
          <p:nvPr>
            <p:ph type="body" sz="quarter" idx="4294967295"/>
          </p:nvPr>
        </p:nvSpPr>
        <p:spPr bwMode="auto">
          <a:xfrm>
            <a:off x="395288" y="1196752"/>
            <a:ext cx="7921128" cy="1872208"/>
          </a:xfrm>
          <a:prstGeom prst="rect">
            <a:avLst/>
          </a:prstGeom>
          <a:noFill/>
          <a:ln>
            <a:miter lim="800000"/>
            <a:headEnd/>
            <a:tailEnd/>
          </a:ln>
        </p:spPr>
        <p:txBody>
          <a:bodyPr lIns="0" tIns="0" rIns="0" bIns="0"/>
          <a:lstStyle/>
          <a:p>
            <a:pPr eaLnBrk="1" hangingPunct="1">
              <a:lnSpc>
                <a:spcPct val="90000"/>
              </a:lnSpc>
              <a:buFont typeface="Arial" charset="0"/>
              <a:buNone/>
            </a:pPr>
            <a:endParaRPr lang="en-GB" sz="2400" dirty="0" smtClean="0">
              <a:latin typeface="Arial" charset="0"/>
            </a:endParaRPr>
          </a:p>
          <a:p>
            <a:pPr algn="just">
              <a:buNone/>
            </a:pPr>
            <a:r>
              <a:rPr lang="en-GB" sz="2800" i="1" dirty="0" smtClean="0"/>
              <a:t>    </a:t>
            </a:r>
            <a:r>
              <a:rPr lang="en-GB" sz="2800" dirty="0" smtClean="0"/>
              <a:t>The Care Act has created a single law that makes it clear what kind of care people and their carers should expect. It replaces many previous laws</a:t>
            </a:r>
          </a:p>
          <a:p>
            <a:pPr algn="just">
              <a:buNone/>
            </a:pPr>
            <a:endParaRPr lang="en-GB" sz="2800" dirty="0" smtClean="0">
              <a:solidFill>
                <a:srgbClr val="FF0000"/>
              </a:solidFill>
              <a:latin typeface="Arial" charset="0"/>
            </a:endParaRPr>
          </a:p>
        </p:txBody>
      </p:sp>
      <p:pic>
        <p:nvPicPr>
          <p:cNvPr id="4" name="Picture 3" descr="CareAct21.jpg"/>
          <p:cNvPicPr>
            <a:picLocks noChangeAspect="1"/>
          </p:cNvPicPr>
          <p:nvPr/>
        </p:nvPicPr>
        <p:blipFill>
          <a:blip r:embed="rId3" cstate="print"/>
          <a:stretch>
            <a:fillRect/>
          </a:stretch>
        </p:blipFill>
        <p:spPr>
          <a:xfrm>
            <a:off x="2667000" y="3429000"/>
            <a:ext cx="3810000" cy="22322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500"/>
                                        <p:tgtEl>
                                          <p:spTgt spid="12290"/>
                                        </p:tgtEl>
                                      </p:cBhvr>
                                    </p:animEffect>
                                  </p:childTnLst>
                                </p:cTn>
                              </p:par>
                              <p:par>
                                <p:cTn id="8" presetID="10" presetClass="entr" presetSubtype="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fade">
                                      <p:cBhvr>
                                        <p:cTn id="10" dur="500"/>
                                        <p:tgtEl>
                                          <p:spTgt spid="1229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12968" cy="936104"/>
          </a:xfrm>
        </p:spPr>
        <p:txBody>
          <a:bodyPr/>
          <a:lstStyle/>
          <a:p>
            <a:r>
              <a:rPr lang="en-GB" b="1" dirty="0" smtClean="0">
                <a:solidFill>
                  <a:srgbClr val="008B95"/>
                </a:solidFill>
              </a:rPr>
              <a:t>              What is the Act trying to achieve?</a:t>
            </a:r>
            <a:endParaRPr lang="en-GB" b="1" dirty="0">
              <a:solidFill>
                <a:srgbClr val="008B95"/>
              </a:solidFill>
            </a:endParaRPr>
          </a:p>
        </p:txBody>
      </p:sp>
      <p:sp>
        <p:nvSpPr>
          <p:cNvPr id="3" name="Text Placeholder 2"/>
          <p:cNvSpPr>
            <a:spLocks noGrp="1"/>
          </p:cNvSpPr>
          <p:nvPr>
            <p:ph type="body" sz="quarter" idx="10"/>
          </p:nvPr>
        </p:nvSpPr>
        <p:spPr>
          <a:xfrm>
            <a:off x="229134" y="1124744"/>
            <a:ext cx="8584359" cy="4752528"/>
          </a:xfrm>
        </p:spPr>
        <p:txBody>
          <a:bodyPr/>
          <a:lstStyle/>
          <a:p>
            <a:pPr>
              <a:spcBef>
                <a:spcPts val="600"/>
              </a:spcBef>
              <a:buNone/>
            </a:pPr>
            <a:r>
              <a:rPr lang="en-GB" sz="2400" dirty="0" smtClean="0"/>
              <a:t>        Care </a:t>
            </a:r>
            <a:r>
              <a:rPr lang="en-GB" sz="2400" dirty="0"/>
              <a:t>and </a:t>
            </a:r>
            <a:r>
              <a:rPr lang="en-GB" sz="2400" dirty="0" smtClean="0"/>
              <a:t>support will: </a:t>
            </a:r>
          </a:p>
          <a:p>
            <a:pPr lvl="1">
              <a:spcBef>
                <a:spcPts val="600"/>
              </a:spcBef>
            </a:pPr>
            <a:r>
              <a:rPr lang="en-GB" sz="2400" dirty="0" smtClean="0"/>
              <a:t>Be</a:t>
            </a:r>
            <a:r>
              <a:rPr lang="en-GB" sz="2400" b="1" dirty="0" smtClean="0"/>
              <a:t> clearer</a:t>
            </a:r>
            <a:r>
              <a:rPr lang="en-GB" sz="2400" dirty="0" smtClean="0"/>
              <a:t> </a:t>
            </a:r>
            <a:r>
              <a:rPr lang="en-GB" sz="2400" dirty="0"/>
              <a:t>and </a:t>
            </a:r>
            <a:r>
              <a:rPr lang="en-GB" sz="2400" b="1" dirty="0"/>
              <a:t>fairer</a:t>
            </a:r>
            <a:endParaRPr lang="en-GB" sz="2400" dirty="0"/>
          </a:p>
          <a:p>
            <a:pPr lvl="1">
              <a:spcBef>
                <a:spcPts val="600"/>
              </a:spcBef>
            </a:pPr>
            <a:r>
              <a:rPr lang="en-GB" sz="2400" dirty="0" smtClean="0"/>
              <a:t>Improve people’s </a:t>
            </a:r>
            <a:r>
              <a:rPr lang="en-GB" sz="2400" b="1" dirty="0"/>
              <a:t>wellbeing</a:t>
            </a:r>
            <a:endParaRPr lang="en-GB" sz="2400" dirty="0"/>
          </a:p>
          <a:p>
            <a:pPr lvl="1">
              <a:spcBef>
                <a:spcPts val="600"/>
              </a:spcBef>
            </a:pPr>
            <a:r>
              <a:rPr lang="en-GB" altLang="en-US" sz="2400" dirty="0" smtClean="0">
                <a:solidFill>
                  <a:srgbClr val="000000"/>
                </a:solidFill>
              </a:rPr>
              <a:t>Wherever possible </a:t>
            </a:r>
            <a:r>
              <a:rPr lang="en-GB" altLang="en-US" sz="2400" b="1" dirty="0" smtClean="0">
                <a:solidFill>
                  <a:srgbClr val="000000"/>
                </a:solidFill>
              </a:rPr>
              <a:t>prevent </a:t>
            </a:r>
            <a:r>
              <a:rPr lang="en-GB" altLang="en-US" sz="2400" dirty="0" smtClean="0">
                <a:solidFill>
                  <a:srgbClr val="000000"/>
                </a:solidFill>
              </a:rPr>
              <a:t>and </a:t>
            </a:r>
            <a:r>
              <a:rPr lang="en-GB" altLang="en-US" sz="2400" b="1" dirty="0" smtClean="0">
                <a:solidFill>
                  <a:srgbClr val="000000"/>
                </a:solidFill>
              </a:rPr>
              <a:t>delay</a:t>
            </a:r>
            <a:r>
              <a:rPr lang="en-GB" altLang="en-US" sz="2400" dirty="0" smtClean="0">
                <a:solidFill>
                  <a:srgbClr val="000000"/>
                </a:solidFill>
              </a:rPr>
              <a:t> the need for extra care and support in the future.</a:t>
            </a:r>
          </a:p>
          <a:p>
            <a:pPr lvl="1">
              <a:spcBef>
                <a:spcPts val="600"/>
              </a:spcBef>
            </a:pPr>
            <a:r>
              <a:rPr lang="en-GB" sz="2400" dirty="0" smtClean="0"/>
              <a:t>Put </a:t>
            </a:r>
            <a:r>
              <a:rPr lang="en-GB" sz="2400" b="1" dirty="0"/>
              <a:t>people in control </a:t>
            </a:r>
            <a:r>
              <a:rPr lang="en-GB" sz="2400" dirty="0"/>
              <a:t>of their </a:t>
            </a:r>
            <a:r>
              <a:rPr lang="en-GB" sz="2400" dirty="0" smtClean="0"/>
              <a:t>lives</a:t>
            </a:r>
          </a:p>
          <a:p>
            <a:pPr lvl="1">
              <a:spcBef>
                <a:spcPts val="600"/>
              </a:spcBef>
            </a:pPr>
            <a:r>
              <a:rPr lang="en-GB" altLang="en-US" sz="2400" dirty="0" smtClean="0">
                <a:solidFill>
                  <a:srgbClr val="000000"/>
                </a:solidFill>
              </a:rPr>
              <a:t>Put </a:t>
            </a:r>
            <a:r>
              <a:rPr lang="en-GB" altLang="en-US" sz="2400" b="1" dirty="0" smtClean="0">
                <a:solidFill>
                  <a:srgbClr val="000000"/>
                </a:solidFill>
              </a:rPr>
              <a:t>carers on the same footing </a:t>
            </a:r>
            <a:r>
              <a:rPr lang="en-GB" altLang="en-US" sz="2400" dirty="0" smtClean="0">
                <a:solidFill>
                  <a:srgbClr val="000000"/>
                </a:solidFill>
              </a:rPr>
              <a:t>as those they care for. </a:t>
            </a:r>
          </a:p>
          <a:p>
            <a:pPr lvl="1">
              <a:spcBef>
                <a:spcPts val="600"/>
              </a:spcBef>
              <a:buNone/>
            </a:pPr>
            <a:endParaRPr lang="en-GB" dirty="0"/>
          </a:p>
          <a:p>
            <a:endParaRPr lang="en-GB" dirty="0"/>
          </a:p>
        </p:txBody>
      </p:sp>
      <p:sp>
        <p:nvSpPr>
          <p:cNvPr id="4" name="Slide Number Placeholder 3"/>
          <p:cNvSpPr>
            <a:spLocks noGrp="1"/>
          </p:cNvSpPr>
          <p:nvPr>
            <p:ph type="sldNum" sz="quarter" idx="12"/>
          </p:nvPr>
        </p:nvSpPr>
        <p:spPr/>
        <p:txBody>
          <a:bodyPr/>
          <a:lstStyle/>
          <a:p>
            <a:fld id="{8C963171-EF3D-40CF-AF98-7D852EAB5402}" type="slidenum">
              <a:rPr lang="en-GB" smtClean="0"/>
              <a:pPr/>
              <a:t>3</a:t>
            </a:fld>
            <a:endParaRPr lang="en-GB" dirty="0"/>
          </a:p>
        </p:txBody>
      </p:sp>
      <p:pic>
        <p:nvPicPr>
          <p:cNvPr id="5" name="Picture 4" descr="Achievement.png"/>
          <p:cNvPicPr>
            <a:picLocks noChangeAspect="1"/>
          </p:cNvPicPr>
          <p:nvPr/>
        </p:nvPicPr>
        <p:blipFill>
          <a:blip r:embed="rId3" cstate="print"/>
          <a:stretch>
            <a:fillRect/>
          </a:stretch>
        </p:blipFill>
        <p:spPr>
          <a:xfrm>
            <a:off x="2915816" y="4293096"/>
            <a:ext cx="2628900" cy="1743075"/>
          </a:xfrm>
          <a:prstGeom prst="rect">
            <a:avLst/>
          </a:prstGeom>
        </p:spPr>
      </p:pic>
    </p:spTree>
    <p:extLst>
      <p:ext uri="{BB962C8B-B14F-4D97-AF65-F5344CB8AC3E}">
        <p14:creationId xmlns:p14="http://schemas.microsoft.com/office/powerpoint/2010/main" xmlns="" val="250504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idx="4294967295"/>
          </p:nvPr>
        </p:nvSpPr>
        <p:spPr bwMode="auto">
          <a:xfrm>
            <a:off x="357188" y="266700"/>
            <a:ext cx="8405812" cy="571500"/>
          </a:xfrm>
          <a:prstGeom prst="rect">
            <a:avLst/>
          </a:prstGeom>
          <a:noFill/>
          <a:ln>
            <a:miter lim="800000"/>
            <a:headEnd/>
            <a:tailEnd/>
          </a:ln>
        </p:spPr>
        <p:txBody>
          <a:bodyPr lIns="0" tIns="0" rIns="0" bIns="0"/>
          <a:lstStyle/>
          <a:p>
            <a:pPr algn="l" eaLnBrk="1" hangingPunct="1"/>
            <a:r>
              <a:rPr lang="en-GB" altLang="en-US" sz="2800" b="1" dirty="0" smtClean="0">
                <a:solidFill>
                  <a:schemeClr val="accent5">
                    <a:lumMod val="75000"/>
                  </a:schemeClr>
                </a:solidFill>
                <a:latin typeface="Arial" pitchFamily="34" charset="0"/>
                <a:cs typeface="Arial" pitchFamily="34" charset="0"/>
              </a:rPr>
              <a:t>Other features of the Act</a:t>
            </a:r>
            <a:endParaRPr lang="en-US" sz="2800" b="1" dirty="0" smtClean="0">
              <a:solidFill>
                <a:schemeClr val="accent5">
                  <a:lumMod val="75000"/>
                </a:schemeClr>
              </a:solidFill>
              <a:latin typeface="Arial" pitchFamily="34" charset="0"/>
              <a:cs typeface="Arial" pitchFamily="34" charset="0"/>
            </a:endParaRPr>
          </a:p>
        </p:txBody>
      </p:sp>
      <p:sp>
        <p:nvSpPr>
          <p:cNvPr id="9219" name="Text Placeholder 4"/>
          <p:cNvSpPr>
            <a:spLocks noGrp="1"/>
          </p:cNvSpPr>
          <p:nvPr>
            <p:ph type="body" sz="quarter" idx="4294967295"/>
          </p:nvPr>
        </p:nvSpPr>
        <p:spPr bwMode="auto">
          <a:xfrm>
            <a:off x="539750" y="981075"/>
            <a:ext cx="8256588" cy="4800600"/>
          </a:xfrm>
          <a:prstGeom prst="rect">
            <a:avLst/>
          </a:prstGeom>
          <a:ln>
            <a:miter lim="800000"/>
            <a:headEnd/>
            <a:tailEnd/>
          </a:ln>
        </p:spPr>
        <p:txBody>
          <a:bodyPr lIns="0" tIns="0" rIns="0" bIns="0"/>
          <a:lstStyle/>
          <a:p>
            <a:pPr eaLnBrk="1" hangingPunct="1">
              <a:lnSpc>
                <a:spcPct val="90000"/>
              </a:lnSpc>
              <a:buFont typeface="Arial" charset="0"/>
              <a:buNone/>
              <a:defRPr/>
            </a:pPr>
            <a:endParaRPr lang="en-GB" dirty="0" smtClean="0">
              <a:solidFill>
                <a:srgbClr val="FF0000"/>
              </a:solidFill>
              <a:latin typeface="Arial" charset="0"/>
              <a:cs typeface="Arial" charset="0"/>
            </a:endParaRPr>
          </a:p>
          <a:p>
            <a:pPr eaLnBrk="1" hangingPunct="1">
              <a:buFont typeface="Wingdings" pitchFamily="2" charset="2"/>
              <a:buChar char="§"/>
            </a:pPr>
            <a:r>
              <a:rPr lang="en-GB" altLang="en-US" sz="2400" dirty="0" smtClean="0">
                <a:solidFill>
                  <a:srgbClr val="000000"/>
                </a:solidFill>
                <a:latin typeface="Arial" pitchFamily="34" charset="0"/>
                <a:cs typeface="Arial" pitchFamily="34" charset="0"/>
              </a:rPr>
              <a:t>The first legal framework for </a:t>
            </a:r>
            <a:r>
              <a:rPr lang="en-GB" altLang="en-US" sz="2400" b="1" dirty="0" smtClean="0">
                <a:solidFill>
                  <a:srgbClr val="000000"/>
                </a:solidFill>
                <a:latin typeface="Arial" pitchFamily="34" charset="0"/>
                <a:cs typeface="Arial" pitchFamily="34" charset="0"/>
              </a:rPr>
              <a:t>protecting adults from abuse and neglect</a:t>
            </a:r>
          </a:p>
          <a:p>
            <a:pPr eaLnBrk="1" hangingPunct="1">
              <a:buFont typeface="Wingdings" pitchFamily="2" charset="2"/>
              <a:buChar char="§"/>
            </a:pPr>
            <a:r>
              <a:rPr lang="en-GB" altLang="en-US" sz="2400" dirty="0" smtClean="0">
                <a:latin typeface="Arial" pitchFamily="34" charset="0"/>
                <a:cs typeface="Arial" pitchFamily="34" charset="0"/>
              </a:rPr>
              <a:t>Social Care, Health and Housing agencies </a:t>
            </a:r>
            <a:r>
              <a:rPr lang="en-GB" altLang="en-US" sz="2400" b="1" dirty="0" smtClean="0">
                <a:latin typeface="Arial" pitchFamily="34" charset="0"/>
                <a:cs typeface="Arial" pitchFamily="34" charset="0"/>
              </a:rPr>
              <a:t>must work together</a:t>
            </a:r>
          </a:p>
          <a:p>
            <a:pPr eaLnBrk="1" hangingPunct="1">
              <a:buFont typeface="Wingdings" pitchFamily="2" charset="2"/>
              <a:buChar char="§"/>
            </a:pPr>
            <a:r>
              <a:rPr lang="en-GB" altLang="en-US" sz="2400" dirty="0" smtClean="0">
                <a:latin typeface="Arial" pitchFamily="34" charset="0"/>
                <a:cs typeface="Arial" pitchFamily="34" charset="0"/>
              </a:rPr>
              <a:t>A duty to ensure that a </a:t>
            </a:r>
            <a:r>
              <a:rPr lang="en-GB" altLang="en-US" sz="2400" b="1" dirty="0" smtClean="0">
                <a:latin typeface="Arial" pitchFamily="34" charset="0"/>
                <a:cs typeface="Arial" pitchFamily="34" charset="0"/>
              </a:rPr>
              <a:t>wide range </a:t>
            </a:r>
            <a:r>
              <a:rPr lang="en-GB" altLang="en-US" sz="2400" dirty="0" smtClean="0">
                <a:latin typeface="Arial" pitchFamily="34" charset="0"/>
                <a:cs typeface="Arial" pitchFamily="34" charset="0"/>
              </a:rPr>
              <a:t>of care and support services are available</a:t>
            </a:r>
          </a:p>
          <a:p>
            <a:pPr eaLnBrk="1" hangingPunct="1">
              <a:buFont typeface="Wingdings" pitchFamily="2" charset="2"/>
              <a:buChar char="§"/>
            </a:pPr>
            <a:r>
              <a:rPr lang="en-GB" altLang="en-US" sz="2400" dirty="0" smtClean="0">
                <a:solidFill>
                  <a:srgbClr val="000000"/>
                </a:solidFill>
                <a:latin typeface="Arial" pitchFamily="34" charset="0"/>
                <a:cs typeface="Arial" pitchFamily="34" charset="0"/>
              </a:rPr>
              <a:t>New protections to ensure that no one goes without care </a:t>
            </a:r>
            <a:r>
              <a:rPr lang="en-GB" altLang="en-US" sz="2400" b="1" dirty="0" smtClean="0">
                <a:solidFill>
                  <a:srgbClr val="000000"/>
                </a:solidFill>
                <a:latin typeface="Arial" pitchFamily="34" charset="0"/>
                <a:cs typeface="Arial" pitchFamily="34" charset="0"/>
              </a:rPr>
              <a:t>if their provider fails</a:t>
            </a:r>
            <a:r>
              <a:rPr lang="en-GB" altLang="en-US" sz="2400" dirty="0" smtClean="0">
                <a:solidFill>
                  <a:srgbClr val="000000"/>
                </a:solidFill>
                <a:latin typeface="Arial" pitchFamily="34" charset="0"/>
                <a:cs typeface="Arial" pitchFamily="34" charset="0"/>
              </a:rPr>
              <a:t>, regardless of who pays for their care</a:t>
            </a:r>
          </a:p>
          <a:p>
            <a:pPr eaLnBrk="1" hangingPunct="1">
              <a:buFont typeface="Wingdings" pitchFamily="2" charset="2"/>
              <a:buChar char="§"/>
            </a:pPr>
            <a:r>
              <a:rPr lang="en-GB" altLang="en-US" sz="2400" dirty="0" smtClean="0">
                <a:latin typeface="Arial" pitchFamily="34" charset="0"/>
                <a:cs typeface="Arial" pitchFamily="34" charset="0"/>
              </a:rPr>
              <a:t>New legal right to a </a:t>
            </a:r>
            <a:r>
              <a:rPr lang="en-GB" altLang="en-US" sz="2400" b="1" dirty="0" smtClean="0">
                <a:latin typeface="Arial" pitchFamily="34" charset="0"/>
                <a:cs typeface="Arial" pitchFamily="34" charset="0"/>
              </a:rPr>
              <a:t>personal budget</a:t>
            </a:r>
            <a:r>
              <a:rPr lang="en-GB" altLang="en-US" sz="2400" dirty="0" smtClean="0">
                <a:latin typeface="Arial" pitchFamily="34" charset="0"/>
                <a:cs typeface="Arial" pitchFamily="34" charset="0"/>
              </a:rPr>
              <a:t> and </a:t>
            </a:r>
            <a:r>
              <a:rPr lang="en-GB" altLang="en-US" sz="2400" b="1" dirty="0" smtClean="0">
                <a:latin typeface="Arial" pitchFamily="34" charset="0"/>
                <a:cs typeface="Arial" pitchFamily="34" charset="0"/>
              </a:rPr>
              <a:t>direct payment</a:t>
            </a:r>
          </a:p>
          <a:p>
            <a:pPr marL="457200" indent="-457200" eaLnBrk="1" hangingPunct="1">
              <a:lnSpc>
                <a:spcPct val="90000"/>
              </a:lnSpc>
              <a:buFont typeface="+mj-lt"/>
              <a:buAutoNum type="arabicPeriod"/>
              <a:defRPr/>
            </a:pPr>
            <a:endParaRPr lang="en-GB" sz="2400" dirty="0" smtClean="0">
              <a:solidFill>
                <a:srgbClr val="FF0000"/>
              </a:solidFill>
              <a:latin typeface="Arial" charset="0"/>
            </a:endParaRPr>
          </a:p>
        </p:txBody>
      </p:sp>
      <p:pic>
        <p:nvPicPr>
          <p:cNvPr id="4" name="Picture 3" descr="Extra.jpg"/>
          <p:cNvPicPr>
            <a:picLocks noChangeAspect="1"/>
          </p:cNvPicPr>
          <p:nvPr/>
        </p:nvPicPr>
        <p:blipFill>
          <a:blip r:embed="rId3" cstate="print"/>
          <a:stretch>
            <a:fillRect/>
          </a:stretch>
        </p:blipFill>
        <p:spPr>
          <a:xfrm>
            <a:off x="4932040" y="0"/>
            <a:ext cx="2304256" cy="9087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500"/>
                                        <p:tgtEl>
                                          <p:spTgt spid="11266"/>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Effect transition="in" filter="fade">
                                      <p:cBhvr>
                                        <p:cTn id="13" dur="500"/>
                                        <p:tgtEl>
                                          <p:spTgt spid="9219">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219">
                                            <p:txEl>
                                              <p:pRg st="2" end="2"/>
                                            </p:txEl>
                                          </p:spTgt>
                                        </p:tgtEl>
                                        <p:attrNameLst>
                                          <p:attrName>style.visibility</p:attrName>
                                        </p:attrNameLst>
                                      </p:cBhvr>
                                      <p:to>
                                        <p:strVal val="visible"/>
                                      </p:to>
                                    </p:set>
                                    <p:animEffect transition="in" filter="fade">
                                      <p:cBhvr>
                                        <p:cTn id="16" dur="500"/>
                                        <p:tgtEl>
                                          <p:spTgt spid="9219">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Effect transition="in" filter="fade">
                                      <p:cBhvr>
                                        <p:cTn id="19" dur="500"/>
                                        <p:tgtEl>
                                          <p:spTgt spid="9219">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fade">
                                      <p:cBhvr>
                                        <p:cTn id="22" dur="500"/>
                                        <p:tgtEl>
                                          <p:spTgt spid="9219">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219">
                                            <p:txEl>
                                              <p:pRg st="5" end="5"/>
                                            </p:txEl>
                                          </p:spTgt>
                                        </p:tgtEl>
                                        <p:attrNameLst>
                                          <p:attrName>style.visibility</p:attrName>
                                        </p:attrNameLst>
                                      </p:cBhvr>
                                      <p:to>
                                        <p:strVal val="visible"/>
                                      </p:to>
                                    </p:set>
                                    <p:animEffect transition="in" filter="fade">
                                      <p:cBhvr>
                                        <p:cTn id="25"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idx="4294967295"/>
          </p:nvPr>
        </p:nvSpPr>
        <p:spPr bwMode="auto">
          <a:xfrm>
            <a:off x="357188" y="266700"/>
            <a:ext cx="8405812" cy="571500"/>
          </a:xfrm>
          <a:prstGeom prst="rect">
            <a:avLst/>
          </a:prstGeom>
          <a:noFill/>
          <a:ln>
            <a:miter lim="800000"/>
            <a:headEnd/>
            <a:tailEnd/>
          </a:ln>
        </p:spPr>
        <p:txBody>
          <a:bodyPr lIns="0" tIns="0" rIns="0" bIns="0"/>
          <a:lstStyle/>
          <a:p>
            <a:pPr algn="l" eaLnBrk="1" hangingPunct="1"/>
            <a:r>
              <a:rPr lang="en-US" sz="2800" b="1" dirty="0" smtClean="0">
                <a:solidFill>
                  <a:schemeClr val="accent5">
                    <a:lumMod val="75000"/>
                  </a:schemeClr>
                </a:solidFill>
                <a:latin typeface="Arial" pitchFamily="34" charset="0"/>
                <a:cs typeface="Arial" pitchFamily="34" charset="0"/>
              </a:rPr>
              <a:t>  Deferred Payments</a:t>
            </a:r>
          </a:p>
        </p:txBody>
      </p:sp>
      <p:sp>
        <p:nvSpPr>
          <p:cNvPr id="17411" name="Text Placeholder 4"/>
          <p:cNvSpPr>
            <a:spLocks noGrp="1"/>
          </p:cNvSpPr>
          <p:nvPr>
            <p:ph type="body" sz="quarter" idx="4294967295"/>
          </p:nvPr>
        </p:nvSpPr>
        <p:spPr bwMode="auto">
          <a:xfrm>
            <a:off x="539750" y="908050"/>
            <a:ext cx="8256588" cy="4800600"/>
          </a:xfrm>
          <a:prstGeom prst="rect">
            <a:avLst/>
          </a:prstGeom>
          <a:noFill/>
          <a:ln>
            <a:miter lim="800000"/>
            <a:headEnd/>
            <a:tailEnd/>
          </a:ln>
        </p:spPr>
        <p:txBody>
          <a:bodyPr lIns="0" tIns="0" rIns="0" bIns="0"/>
          <a:lstStyle/>
          <a:p>
            <a:pPr eaLnBrk="1" hangingPunct="1">
              <a:lnSpc>
                <a:spcPct val="90000"/>
              </a:lnSpc>
              <a:buFont typeface="Wingdings" pitchFamily="2" charset="2"/>
              <a:buNone/>
            </a:pPr>
            <a:r>
              <a:rPr lang="en-GB" sz="2400" dirty="0" smtClean="0">
                <a:latin typeface="Arial" charset="0"/>
              </a:rPr>
              <a:t> </a:t>
            </a:r>
            <a:endParaRPr lang="en-GB" dirty="0" smtClean="0"/>
          </a:p>
          <a:p>
            <a:pPr>
              <a:buFont typeface="Wingdings" pitchFamily="2" charset="2"/>
              <a:buChar char="§"/>
            </a:pPr>
            <a:r>
              <a:rPr lang="en-GB" sz="2800" dirty="0" smtClean="0">
                <a:latin typeface="Arial" pitchFamily="34" charset="0"/>
                <a:cs typeface="Arial" pitchFamily="34" charset="0"/>
              </a:rPr>
              <a:t>Ensures that those need Social Care and support and have assets do not need to sell their property immediately to pay for their care costs.</a:t>
            </a:r>
          </a:p>
          <a:p>
            <a:pPr>
              <a:buNone/>
            </a:pPr>
            <a:endParaRPr lang="en-GB" sz="2800" dirty="0" smtClean="0">
              <a:latin typeface="Arial" pitchFamily="34" charset="0"/>
              <a:cs typeface="Arial" pitchFamily="34" charset="0"/>
            </a:endParaRPr>
          </a:p>
          <a:p>
            <a:pPr>
              <a:buFont typeface="Wingdings" pitchFamily="2" charset="2"/>
              <a:buChar char="§"/>
            </a:pPr>
            <a:r>
              <a:rPr lang="en-GB" sz="2800" dirty="0" smtClean="0">
                <a:latin typeface="Arial" pitchFamily="34" charset="0"/>
                <a:cs typeface="Arial" pitchFamily="34" charset="0"/>
              </a:rPr>
              <a:t>Securing a loan against the property and once the care costs have ceased the security can be used to pay off the loan. </a:t>
            </a:r>
          </a:p>
          <a:p>
            <a:pPr>
              <a:buFont typeface="Wingdings" pitchFamily="2" charset="2"/>
              <a:buChar char="§"/>
            </a:pPr>
            <a:endParaRPr lang="en-GB" dirty="0" smtClean="0"/>
          </a:p>
          <a:p>
            <a:pPr>
              <a:buNone/>
            </a:pPr>
            <a:endParaRPr lang="en-GB" dirty="0" smtClean="0">
              <a:latin typeface="Arial" pitchFamily="34" charset="0"/>
              <a:cs typeface="Arial" pitchFamily="34" charset="0"/>
            </a:endParaRPr>
          </a:p>
        </p:txBody>
      </p:sp>
      <p:pic>
        <p:nvPicPr>
          <p:cNvPr id="4" name="Picture 3" descr="pound sign.jpg"/>
          <p:cNvPicPr>
            <a:picLocks noChangeAspect="1"/>
          </p:cNvPicPr>
          <p:nvPr/>
        </p:nvPicPr>
        <p:blipFill>
          <a:blip r:embed="rId3" cstate="print"/>
          <a:stretch>
            <a:fillRect/>
          </a:stretch>
        </p:blipFill>
        <p:spPr>
          <a:xfrm>
            <a:off x="6588224" y="1"/>
            <a:ext cx="1296144" cy="9087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500"/>
                                        <p:tgtEl>
                                          <p:spTgt spid="17410"/>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Effect transition="in" filter="fade">
                                      <p:cBhvr>
                                        <p:cTn id="13" dur="500"/>
                                        <p:tgtEl>
                                          <p:spTgt spid="17411">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411">
                                            <p:txEl>
                                              <p:pRg st="3" end="3"/>
                                            </p:txEl>
                                          </p:spTgt>
                                        </p:tgtEl>
                                        <p:attrNameLst>
                                          <p:attrName>style.visibility</p:attrName>
                                        </p:attrNameLst>
                                      </p:cBhvr>
                                      <p:to>
                                        <p:strVal val="visible"/>
                                      </p:to>
                                    </p:set>
                                    <p:animEffect transition="in" filter="fade">
                                      <p:cBhvr>
                                        <p:cTn id="16"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792088"/>
          </a:xfrm>
        </p:spPr>
        <p:txBody>
          <a:bodyPr/>
          <a:lstStyle/>
          <a:p>
            <a:pPr algn="ctr"/>
            <a:r>
              <a:rPr lang="en-GB" sz="2400" b="1" dirty="0" smtClean="0">
                <a:solidFill>
                  <a:srgbClr val="008B95"/>
                </a:solidFill>
              </a:rPr>
              <a:t>What does this mean for people needing care and support?</a:t>
            </a:r>
            <a:endParaRPr lang="en-GB" sz="2400" b="1" dirty="0">
              <a:solidFill>
                <a:srgbClr val="008B95"/>
              </a:solidFill>
            </a:endParaRPr>
          </a:p>
        </p:txBody>
      </p:sp>
      <p:sp>
        <p:nvSpPr>
          <p:cNvPr id="3" name="Text Placeholder 2"/>
          <p:cNvSpPr>
            <a:spLocks noGrp="1"/>
          </p:cNvSpPr>
          <p:nvPr>
            <p:ph type="body" sz="quarter" idx="10"/>
          </p:nvPr>
        </p:nvSpPr>
        <p:spPr>
          <a:xfrm>
            <a:off x="229135" y="1484784"/>
            <a:ext cx="5783025" cy="4392488"/>
          </a:xfrm>
        </p:spPr>
        <p:txBody>
          <a:bodyPr/>
          <a:lstStyle/>
          <a:p>
            <a:pPr>
              <a:spcBef>
                <a:spcPts val="600"/>
              </a:spcBef>
            </a:pPr>
            <a:r>
              <a:rPr lang="en-GB" sz="2400" b="1" dirty="0" smtClean="0"/>
              <a:t>Better access </a:t>
            </a:r>
            <a:r>
              <a:rPr lang="en-GB" sz="2400" dirty="0" smtClean="0"/>
              <a:t>to </a:t>
            </a:r>
            <a:r>
              <a:rPr lang="en-GB" sz="2400" dirty="0"/>
              <a:t>information and advice, preventative services, and assessment of </a:t>
            </a:r>
            <a:r>
              <a:rPr lang="en-GB" sz="2400" dirty="0" smtClean="0"/>
              <a:t>needs</a:t>
            </a:r>
          </a:p>
          <a:p>
            <a:pPr>
              <a:spcBef>
                <a:spcPts val="600"/>
              </a:spcBef>
            </a:pPr>
            <a:endParaRPr lang="en-GB" sz="2400" dirty="0"/>
          </a:p>
          <a:p>
            <a:pPr>
              <a:spcBef>
                <a:spcPts val="600"/>
              </a:spcBef>
            </a:pPr>
            <a:r>
              <a:rPr lang="en-GB" sz="2400" dirty="0" smtClean="0"/>
              <a:t>An </a:t>
            </a:r>
            <a:r>
              <a:rPr lang="en-GB" sz="2400" b="1" dirty="0" smtClean="0"/>
              <a:t>entitlement</a:t>
            </a:r>
            <a:r>
              <a:rPr lang="en-GB" sz="2400" dirty="0" smtClean="0"/>
              <a:t> </a:t>
            </a:r>
            <a:r>
              <a:rPr lang="en-GB" sz="2400" dirty="0"/>
              <a:t>to care and </a:t>
            </a:r>
            <a:r>
              <a:rPr lang="en-GB" sz="2400" dirty="0" smtClean="0"/>
              <a:t>support</a:t>
            </a:r>
          </a:p>
          <a:p>
            <a:pPr>
              <a:spcBef>
                <a:spcPts val="600"/>
              </a:spcBef>
              <a:buNone/>
            </a:pPr>
            <a:r>
              <a:rPr lang="en-GB" sz="2400" dirty="0" smtClean="0"/>
              <a:t> </a:t>
            </a:r>
          </a:p>
          <a:p>
            <a:pPr>
              <a:spcBef>
                <a:spcPts val="600"/>
              </a:spcBef>
            </a:pPr>
            <a:r>
              <a:rPr lang="en-GB" sz="2400" dirty="0" smtClean="0"/>
              <a:t>A </a:t>
            </a:r>
            <a:r>
              <a:rPr lang="en-GB" sz="2400" b="1" dirty="0"/>
              <a:t>cap on care </a:t>
            </a:r>
            <a:r>
              <a:rPr lang="en-GB" sz="2400" b="1" dirty="0" smtClean="0"/>
              <a:t>expenditure</a:t>
            </a:r>
          </a:p>
          <a:p>
            <a:pPr>
              <a:spcBef>
                <a:spcPts val="600"/>
              </a:spcBef>
            </a:pPr>
            <a:endParaRPr lang="en-GB" sz="2400" dirty="0"/>
          </a:p>
          <a:p>
            <a:pPr>
              <a:spcBef>
                <a:spcPts val="600"/>
              </a:spcBef>
            </a:pPr>
            <a:r>
              <a:rPr lang="en-GB" sz="2400" dirty="0" smtClean="0"/>
              <a:t>A </a:t>
            </a:r>
            <a:r>
              <a:rPr lang="en-GB" sz="2400" b="1" dirty="0"/>
              <a:t>common system </a:t>
            </a:r>
            <a:r>
              <a:rPr lang="en-GB" sz="2400" dirty="0"/>
              <a:t>across the country:</a:t>
            </a:r>
          </a:p>
          <a:p>
            <a:pPr lvl="1">
              <a:spcBef>
                <a:spcPts val="600"/>
              </a:spcBef>
              <a:buNone/>
            </a:pPr>
            <a:endParaRPr lang="en-GB" sz="2400" dirty="0"/>
          </a:p>
        </p:txBody>
      </p:sp>
      <p:pic>
        <p:nvPicPr>
          <p:cNvPr id="5" name="Picture 4" descr="happy black woman.jpg"/>
          <p:cNvPicPr>
            <a:picLocks noChangeAspect="1"/>
          </p:cNvPicPr>
          <p:nvPr/>
        </p:nvPicPr>
        <p:blipFill>
          <a:blip r:embed="rId3" cstate="print"/>
          <a:stretch>
            <a:fillRect/>
          </a:stretch>
        </p:blipFill>
        <p:spPr>
          <a:xfrm>
            <a:off x="6084168" y="2060848"/>
            <a:ext cx="2808312" cy="2031107"/>
          </a:xfrm>
          <a:prstGeom prst="rect">
            <a:avLst/>
          </a:prstGeom>
        </p:spPr>
      </p:pic>
    </p:spTree>
    <p:extLst>
      <p:ext uri="{BB962C8B-B14F-4D97-AF65-F5344CB8AC3E}">
        <p14:creationId xmlns:p14="http://schemas.microsoft.com/office/powerpoint/2010/main" xmlns="" val="174960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Placeholder 4"/>
          <p:cNvSpPr>
            <a:spLocks noGrp="1"/>
          </p:cNvSpPr>
          <p:nvPr>
            <p:ph type="body" sz="quarter" idx="4294967295"/>
          </p:nvPr>
        </p:nvSpPr>
        <p:spPr bwMode="auto">
          <a:xfrm>
            <a:off x="611188" y="981075"/>
            <a:ext cx="8256587" cy="4800600"/>
          </a:xfrm>
          <a:prstGeom prst="rect">
            <a:avLst/>
          </a:prstGeom>
          <a:noFill/>
          <a:ln>
            <a:miter lim="800000"/>
            <a:headEnd/>
            <a:tailEnd/>
          </a:ln>
        </p:spPr>
        <p:txBody>
          <a:bodyPr lIns="0" tIns="0" rIns="0" bIns="0"/>
          <a:lstStyle/>
          <a:p>
            <a:pPr eaLnBrk="1" hangingPunct="1">
              <a:lnSpc>
                <a:spcPct val="90000"/>
              </a:lnSpc>
              <a:spcBef>
                <a:spcPct val="0"/>
              </a:spcBef>
              <a:buFont typeface="Arial" charset="0"/>
              <a:buNone/>
            </a:pPr>
            <a:endParaRPr lang="en-GB" sz="3000" dirty="0" smtClean="0"/>
          </a:p>
          <a:p>
            <a:pPr>
              <a:buFont typeface="Wingdings" pitchFamily="2" charset="2"/>
              <a:buChar char="ü"/>
            </a:pPr>
            <a:r>
              <a:rPr lang="en-GB" sz="2000" dirty="0" smtClean="0">
                <a:latin typeface="Arial" pitchFamily="34" charset="0"/>
                <a:cs typeface="Arial" pitchFamily="34" charset="0"/>
              </a:rPr>
              <a:t>Personal dignity (including treatment of the individual with respect) </a:t>
            </a:r>
          </a:p>
          <a:p>
            <a:pPr>
              <a:buFont typeface="Wingdings" pitchFamily="2" charset="2"/>
              <a:buChar char="ü"/>
            </a:pPr>
            <a:r>
              <a:rPr lang="en-GB" sz="2000" dirty="0" smtClean="0">
                <a:latin typeface="Arial" pitchFamily="34" charset="0"/>
                <a:cs typeface="Arial" pitchFamily="34" charset="0"/>
              </a:rPr>
              <a:t>Physical and mental health and emotional wellbeing</a:t>
            </a:r>
          </a:p>
          <a:p>
            <a:pPr>
              <a:buFont typeface="Wingdings" pitchFamily="2" charset="2"/>
              <a:buChar char="ü"/>
            </a:pPr>
            <a:r>
              <a:rPr lang="en-GB" sz="2000" dirty="0" smtClean="0">
                <a:latin typeface="Arial" pitchFamily="34" charset="0"/>
                <a:cs typeface="Arial" pitchFamily="34" charset="0"/>
              </a:rPr>
              <a:t>Protection from abuse and neglect </a:t>
            </a:r>
          </a:p>
          <a:p>
            <a:pPr>
              <a:buFont typeface="Wingdings" pitchFamily="2" charset="2"/>
              <a:buChar char="ü"/>
            </a:pPr>
            <a:r>
              <a:rPr lang="en-GB" sz="2000" dirty="0" smtClean="0">
                <a:latin typeface="Arial" pitchFamily="34" charset="0"/>
                <a:cs typeface="Arial" pitchFamily="34" charset="0"/>
              </a:rPr>
              <a:t>Control by the individual over day-to-day life (including over care and support provided and the way it is provided) </a:t>
            </a:r>
          </a:p>
          <a:p>
            <a:pPr>
              <a:buFont typeface="Wingdings" pitchFamily="2" charset="2"/>
              <a:buChar char="ü"/>
            </a:pPr>
            <a:r>
              <a:rPr lang="en-GB" sz="2000" dirty="0" smtClean="0">
                <a:latin typeface="Arial" pitchFamily="34" charset="0"/>
                <a:cs typeface="Arial" pitchFamily="34" charset="0"/>
              </a:rPr>
              <a:t>Participation in work, education, training or recreation </a:t>
            </a:r>
          </a:p>
          <a:p>
            <a:pPr>
              <a:buFont typeface="Wingdings" pitchFamily="2" charset="2"/>
              <a:buChar char="ü"/>
            </a:pPr>
            <a:r>
              <a:rPr lang="en-GB" sz="2000" dirty="0" smtClean="0">
                <a:latin typeface="Arial" pitchFamily="34" charset="0"/>
                <a:cs typeface="Arial" pitchFamily="34" charset="0"/>
              </a:rPr>
              <a:t>Social and economic wellbeing </a:t>
            </a:r>
          </a:p>
          <a:p>
            <a:pPr>
              <a:buFont typeface="Wingdings" pitchFamily="2" charset="2"/>
              <a:buChar char="ü"/>
            </a:pPr>
            <a:r>
              <a:rPr lang="en-GB" sz="2000" dirty="0" smtClean="0">
                <a:latin typeface="Arial" pitchFamily="34" charset="0"/>
                <a:cs typeface="Arial" pitchFamily="34" charset="0"/>
              </a:rPr>
              <a:t>Domestic, family and personal relationships</a:t>
            </a:r>
          </a:p>
          <a:p>
            <a:pPr>
              <a:buFont typeface="Wingdings" pitchFamily="2" charset="2"/>
              <a:buChar char="ü"/>
            </a:pPr>
            <a:r>
              <a:rPr lang="en-GB" sz="2000" dirty="0" smtClean="0">
                <a:latin typeface="Arial" pitchFamily="34" charset="0"/>
                <a:cs typeface="Arial" pitchFamily="34" charset="0"/>
              </a:rPr>
              <a:t>Suitability of living accommodation </a:t>
            </a:r>
          </a:p>
          <a:p>
            <a:pPr>
              <a:buFont typeface="Wingdings" pitchFamily="2" charset="2"/>
              <a:buChar char="ü"/>
            </a:pPr>
            <a:r>
              <a:rPr lang="en-GB" sz="2000" dirty="0" smtClean="0">
                <a:latin typeface="Arial" pitchFamily="34" charset="0"/>
                <a:cs typeface="Arial" pitchFamily="34" charset="0"/>
              </a:rPr>
              <a:t>Individual’s contribution to society</a:t>
            </a:r>
          </a:p>
          <a:p>
            <a:pPr>
              <a:buFont typeface="Wingdings" pitchFamily="2" charset="2"/>
              <a:buChar char="§"/>
            </a:pPr>
            <a:endParaRPr lang="en-GB" sz="1400" dirty="0" smtClean="0"/>
          </a:p>
          <a:p>
            <a:pPr eaLnBrk="1" hangingPunct="1">
              <a:lnSpc>
                <a:spcPct val="90000"/>
              </a:lnSpc>
              <a:buFont typeface="Wingdings" pitchFamily="2" charset="2"/>
              <a:buChar char="§"/>
            </a:pPr>
            <a:endParaRPr lang="en-GB" sz="1400" dirty="0" smtClean="0">
              <a:latin typeface="Arial" charset="0"/>
            </a:endParaRPr>
          </a:p>
        </p:txBody>
      </p:sp>
      <p:pic>
        <p:nvPicPr>
          <p:cNvPr id="4" name="Picture 3" descr="Wellbeing.png"/>
          <p:cNvPicPr>
            <a:picLocks noChangeAspect="1"/>
          </p:cNvPicPr>
          <p:nvPr/>
        </p:nvPicPr>
        <p:blipFill>
          <a:blip r:embed="rId3" cstate="print"/>
          <a:stretch>
            <a:fillRect/>
          </a:stretch>
        </p:blipFill>
        <p:spPr>
          <a:xfrm>
            <a:off x="2771800" y="0"/>
            <a:ext cx="3028950" cy="8914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fade">
                                      <p:cBhvr>
                                        <p:cTn id="10" dur="500"/>
                                        <p:tgtEl>
                                          <p:spTgt spid="512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fade">
                                      <p:cBhvr>
                                        <p:cTn id="13" dur="500"/>
                                        <p:tgtEl>
                                          <p:spTgt spid="512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123">
                                            <p:txEl>
                                              <p:pRg st="3" end="3"/>
                                            </p:txEl>
                                          </p:spTgt>
                                        </p:tgtEl>
                                        <p:attrNameLst>
                                          <p:attrName>style.visibility</p:attrName>
                                        </p:attrNameLst>
                                      </p:cBhvr>
                                      <p:to>
                                        <p:strVal val="visible"/>
                                      </p:to>
                                    </p:set>
                                    <p:animEffect transition="in" filter="fade">
                                      <p:cBhvr>
                                        <p:cTn id="16" dur="500"/>
                                        <p:tgtEl>
                                          <p:spTgt spid="512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Effect transition="in" filter="fade">
                                      <p:cBhvr>
                                        <p:cTn id="19" dur="500"/>
                                        <p:tgtEl>
                                          <p:spTgt spid="512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fade">
                                      <p:cBhvr>
                                        <p:cTn id="22" dur="500"/>
                                        <p:tgtEl>
                                          <p:spTgt spid="512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Effect transition="in" filter="fade">
                                      <p:cBhvr>
                                        <p:cTn id="25" dur="500"/>
                                        <p:tgtEl>
                                          <p:spTgt spid="512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123">
                                            <p:txEl>
                                              <p:pRg st="7" end="7"/>
                                            </p:txEl>
                                          </p:spTgt>
                                        </p:tgtEl>
                                        <p:attrNameLst>
                                          <p:attrName>style.visibility</p:attrName>
                                        </p:attrNameLst>
                                      </p:cBhvr>
                                      <p:to>
                                        <p:strVal val="visible"/>
                                      </p:to>
                                    </p:set>
                                    <p:animEffect transition="in" filter="fade">
                                      <p:cBhvr>
                                        <p:cTn id="28" dur="500"/>
                                        <p:tgtEl>
                                          <p:spTgt spid="512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123">
                                            <p:txEl>
                                              <p:pRg st="8" end="8"/>
                                            </p:txEl>
                                          </p:spTgt>
                                        </p:tgtEl>
                                        <p:attrNameLst>
                                          <p:attrName>style.visibility</p:attrName>
                                        </p:attrNameLst>
                                      </p:cBhvr>
                                      <p:to>
                                        <p:strVal val="visible"/>
                                      </p:to>
                                    </p:set>
                                    <p:animEffect transition="in" filter="fade">
                                      <p:cBhvr>
                                        <p:cTn id="31" dur="500"/>
                                        <p:tgtEl>
                                          <p:spTgt spid="512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123">
                                            <p:txEl>
                                              <p:pRg st="9" end="9"/>
                                            </p:txEl>
                                          </p:spTgt>
                                        </p:tgtEl>
                                        <p:attrNameLst>
                                          <p:attrName>style.visibility</p:attrName>
                                        </p:attrNameLst>
                                      </p:cBhvr>
                                      <p:to>
                                        <p:strVal val="visible"/>
                                      </p:to>
                                    </p:set>
                                    <p:animEffect transition="in" filter="fade">
                                      <p:cBhvr>
                                        <p:cTn id="34" dur="500"/>
                                        <p:tgtEl>
                                          <p:spTgt spid="51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idx="4294967295"/>
          </p:nvPr>
        </p:nvSpPr>
        <p:spPr bwMode="auto">
          <a:xfrm>
            <a:off x="357188" y="266700"/>
            <a:ext cx="8405812" cy="571500"/>
          </a:xfrm>
          <a:prstGeom prst="rect">
            <a:avLst/>
          </a:prstGeom>
          <a:noFill/>
          <a:ln>
            <a:miter lim="800000"/>
            <a:headEnd/>
            <a:tailEnd/>
          </a:ln>
        </p:spPr>
        <p:txBody>
          <a:bodyPr lIns="0" tIns="0" rIns="0" bIns="0"/>
          <a:lstStyle/>
          <a:p>
            <a:pPr algn="l" eaLnBrk="1" hangingPunct="1"/>
            <a:r>
              <a:rPr lang="en-GB" altLang="en-US" sz="2800" b="1" dirty="0" smtClean="0">
                <a:solidFill>
                  <a:schemeClr val="accent5">
                    <a:lumMod val="75000"/>
                  </a:schemeClr>
                </a:solidFill>
                <a:latin typeface="Arial" pitchFamily="34" charset="0"/>
                <a:cs typeface="Arial" pitchFamily="34" charset="0"/>
              </a:rPr>
              <a:t>                   Advice and information</a:t>
            </a:r>
            <a:endParaRPr lang="en-US" sz="2800" b="1" dirty="0" smtClean="0">
              <a:solidFill>
                <a:schemeClr val="accent5">
                  <a:lumMod val="75000"/>
                </a:schemeClr>
              </a:solidFill>
              <a:latin typeface="Arial" pitchFamily="34" charset="0"/>
              <a:cs typeface="Arial" pitchFamily="34" charset="0"/>
            </a:endParaRPr>
          </a:p>
        </p:txBody>
      </p:sp>
      <p:sp>
        <p:nvSpPr>
          <p:cNvPr id="9219" name="Text Placeholder 4"/>
          <p:cNvSpPr>
            <a:spLocks noGrp="1"/>
          </p:cNvSpPr>
          <p:nvPr>
            <p:ph type="body" sz="quarter" idx="4294967295"/>
          </p:nvPr>
        </p:nvSpPr>
        <p:spPr bwMode="auto">
          <a:xfrm>
            <a:off x="539750" y="981075"/>
            <a:ext cx="6120482" cy="4968875"/>
          </a:xfrm>
          <a:prstGeom prst="rect">
            <a:avLst/>
          </a:prstGeom>
          <a:noFill/>
          <a:ln>
            <a:miter lim="800000"/>
            <a:headEnd/>
            <a:tailEnd/>
          </a:ln>
        </p:spPr>
        <p:txBody>
          <a:bodyPr lIns="0" tIns="0" rIns="0" bIns="0"/>
          <a:lstStyle/>
          <a:p>
            <a:pPr>
              <a:buFont typeface="Arial" charset="0"/>
              <a:buNone/>
            </a:pPr>
            <a:r>
              <a:rPr lang="en-GB" dirty="0" smtClean="0"/>
              <a:t> </a:t>
            </a:r>
          </a:p>
          <a:p>
            <a:pPr eaLnBrk="1" hangingPunct="1">
              <a:buFont typeface="Wingdings" pitchFamily="2" charset="2"/>
              <a:buChar char="§"/>
            </a:pPr>
            <a:r>
              <a:rPr lang="en-GB" altLang="en-US" sz="2400" b="1" dirty="0" smtClean="0">
                <a:latin typeface="Arial" pitchFamily="34" charset="0"/>
                <a:cs typeface="Arial" pitchFamily="34" charset="0"/>
              </a:rPr>
              <a:t>Duty</a:t>
            </a:r>
            <a:r>
              <a:rPr lang="en-GB" altLang="en-US" sz="2400" dirty="0" smtClean="0">
                <a:latin typeface="Arial" pitchFamily="34" charset="0"/>
                <a:cs typeface="Arial" pitchFamily="34" charset="0"/>
              </a:rPr>
              <a:t> to provide people in the area with information and advice relating to care and support for adults and support for carers</a:t>
            </a:r>
          </a:p>
          <a:p>
            <a:pPr eaLnBrk="1" hangingPunct="1">
              <a:buFont typeface="Wingdings" pitchFamily="2" charset="2"/>
              <a:buChar char="§"/>
            </a:pPr>
            <a:r>
              <a:rPr lang="en-GB" altLang="en-US" sz="2400" dirty="0" smtClean="0">
                <a:latin typeface="Arial" pitchFamily="34" charset="0"/>
                <a:cs typeface="Arial" pitchFamily="34" charset="0"/>
              </a:rPr>
              <a:t>Includes telling people where they can get independent financial advice about how to fund their care and support</a:t>
            </a:r>
          </a:p>
          <a:p>
            <a:pPr eaLnBrk="1" hangingPunct="1">
              <a:buFont typeface="Wingdings" pitchFamily="2" charset="2"/>
              <a:buChar char="§"/>
            </a:pPr>
            <a:r>
              <a:rPr lang="en-GB" altLang="en-US" sz="2400" dirty="0" smtClean="0">
                <a:solidFill>
                  <a:srgbClr val="000000"/>
                </a:solidFill>
                <a:latin typeface="Arial" pitchFamily="34" charset="0"/>
                <a:cs typeface="Arial" pitchFamily="34" charset="0"/>
              </a:rPr>
              <a:t>New </a:t>
            </a:r>
            <a:r>
              <a:rPr lang="en-GB" altLang="en-US" sz="2400" b="1" dirty="0" smtClean="0">
                <a:solidFill>
                  <a:srgbClr val="000000"/>
                </a:solidFill>
                <a:latin typeface="Arial" pitchFamily="34" charset="0"/>
                <a:cs typeface="Arial" pitchFamily="34" charset="0"/>
              </a:rPr>
              <a:t>Duty</a:t>
            </a:r>
            <a:r>
              <a:rPr lang="en-GB" altLang="en-US" sz="2400" dirty="0" smtClean="0">
                <a:solidFill>
                  <a:srgbClr val="000000"/>
                </a:solidFill>
                <a:latin typeface="Arial" pitchFamily="34" charset="0"/>
                <a:cs typeface="Arial" pitchFamily="34" charset="0"/>
              </a:rPr>
              <a:t> to provide independent advocacy to help people to be involved in key processes, such as assessments, reviews and safeguarding enquiries</a:t>
            </a:r>
            <a:endParaRPr lang="en-GB" altLang="en-US" sz="2400" dirty="0" smtClean="0">
              <a:latin typeface="Arial" pitchFamily="34" charset="0"/>
              <a:cs typeface="Arial" pitchFamily="34" charset="0"/>
            </a:endParaRPr>
          </a:p>
          <a:p>
            <a:pPr eaLnBrk="1" hangingPunct="1">
              <a:lnSpc>
                <a:spcPct val="90000"/>
              </a:lnSpc>
              <a:spcBef>
                <a:spcPct val="0"/>
              </a:spcBef>
              <a:buFont typeface="Arial" charset="0"/>
              <a:buNone/>
            </a:pPr>
            <a:endParaRPr lang="en-GB" sz="2400" dirty="0" smtClean="0"/>
          </a:p>
          <a:p>
            <a:pPr eaLnBrk="1" hangingPunct="1">
              <a:lnSpc>
                <a:spcPct val="90000"/>
              </a:lnSpc>
              <a:spcBef>
                <a:spcPct val="0"/>
              </a:spcBef>
              <a:buFont typeface="Arial" charset="0"/>
              <a:buNone/>
            </a:pPr>
            <a:endParaRPr lang="en-GB" sz="2400" dirty="0" smtClean="0"/>
          </a:p>
          <a:p>
            <a:endParaRPr lang="en-GB" dirty="0" smtClean="0"/>
          </a:p>
          <a:p>
            <a:pPr eaLnBrk="1" hangingPunct="1">
              <a:lnSpc>
                <a:spcPct val="90000"/>
              </a:lnSpc>
              <a:buFont typeface="Wingdings" pitchFamily="2" charset="2"/>
              <a:buNone/>
            </a:pPr>
            <a:r>
              <a:rPr lang="en-GB" sz="2400" dirty="0" smtClean="0">
                <a:latin typeface="Arial" charset="0"/>
              </a:rPr>
              <a:t> </a:t>
            </a:r>
          </a:p>
          <a:p>
            <a:pPr eaLnBrk="1" hangingPunct="1">
              <a:lnSpc>
                <a:spcPct val="90000"/>
              </a:lnSpc>
              <a:buFont typeface="Wingdings" pitchFamily="2" charset="2"/>
              <a:buChar char="§"/>
            </a:pPr>
            <a:endParaRPr lang="en-GB" sz="2400" dirty="0" smtClean="0">
              <a:latin typeface="Arial" charset="0"/>
            </a:endParaRPr>
          </a:p>
        </p:txBody>
      </p:sp>
      <p:pic>
        <p:nvPicPr>
          <p:cNvPr id="4" name="Picture 3" descr="Advice.png"/>
          <p:cNvPicPr>
            <a:picLocks noChangeAspect="1"/>
          </p:cNvPicPr>
          <p:nvPr/>
        </p:nvPicPr>
        <p:blipFill>
          <a:blip r:embed="rId3" cstate="print"/>
          <a:stretch>
            <a:fillRect/>
          </a:stretch>
        </p:blipFill>
        <p:spPr>
          <a:xfrm>
            <a:off x="6804248" y="1844824"/>
            <a:ext cx="2160240" cy="24578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Effect transition="in" filter="fade">
                                      <p:cBhvr>
                                        <p:cTn id="13" dur="500"/>
                                        <p:tgtEl>
                                          <p:spTgt spid="9219">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219">
                                            <p:txEl>
                                              <p:pRg st="2" end="2"/>
                                            </p:txEl>
                                          </p:spTgt>
                                        </p:tgtEl>
                                        <p:attrNameLst>
                                          <p:attrName>style.visibility</p:attrName>
                                        </p:attrNameLst>
                                      </p:cBhvr>
                                      <p:to>
                                        <p:strVal val="visible"/>
                                      </p:to>
                                    </p:set>
                                    <p:animEffect transition="in" filter="fade">
                                      <p:cBhvr>
                                        <p:cTn id="16" dur="500"/>
                                        <p:tgtEl>
                                          <p:spTgt spid="9219">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Effect transition="in" filter="fade">
                                      <p:cBhvr>
                                        <p:cTn id="19"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413" y="266700"/>
            <a:ext cx="7923212" cy="447675"/>
          </a:xfrm>
        </p:spPr>
        <p:txBody>
          <a:bodyPr/>
          <a:lstStyle/>
          <a:p>
            <a:pPr algn="ctr">
              <a:defRPr/>
            </a:pPr>
            <a:r>
              <a:rPr lang="en-GB" dirty="0" smtClean="0"/>
              <a:t>Walsall Community Living Directory </a:t>
            </a:r>
            <a:endParaRPr lang="en-GB" dirty="0"/>
          </a:p>
        </p:txBody>
      </p:sp>
      <p:pic>
        <p:nvPicPr>
          <p:cNvPr id="4099" name="Picture 3" descr="WCLD Front Page 22.05.2015.JPG"/>
          <p:cNvPicPr>
            <a:picLocks noChangeAspect="1"/>
          </p:cNvPicPr>
          <p:nvPr/>
        </p:nvPicPr>
        <p:blipFill>
          <a:blip r:embed="rId3" cstate="print"/>
          <a:srcRect/>
          <a:stretch>
            <a:fillRect/>
          </a:stretch>
        </p:blipFill>
        <p:spPr bwMode="auto">
          <a:xfrm>
            <a:off x="1714500" y="1071563"/>
            <a:ext cx="5072063" cy="49291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099"/>
                                        </p:tgtEl>
                                        <p:attrNameLst>
                                          <p:attrName>style.visibility</p:attrName>
                                        </p:attrNameLst>
                                      </p:cBhvr>
                                      <p:to>
                                        <p:strVal val="visible"/>
                                      </p:to>
                                    </p:set>
                                    <p:animEffect transition="in" filter="fade">
                                      <p:cBhvr>
                                        <p:cTn id="10"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2778</TotalTime>
  <Words>1012</Words>
  <Application>Microsoft Office PowerPoint</Application>
  <PresentationFormat>On-screen Show (4:3)</PresentationFormat>
  <Paragraphs>145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1_Office Theme</vt:lpstr>
      <vt:lpstr>Walsall Council Social Care and Inclusion</vt:lpstr>
      <vt:lpstr>The Care Act 2014</vt:lpstr>
      <vt:lpstr>              What is the Act trying to achieve?</vt:lpstr>
      <vt:lpstr>Other features of the Act</vt:lpstr>
      <vt:lpstr>  Deferred Payments</vt:lpstr>
      <vt:lpstr>What does this mean for people needing care and support?</vt:lpstr>
      <vt:lpstr>Slide 7</vt:lpstr>
      <vt:lpstr>                   Advice and information</vt:lpstr>
      <vt:lpstr>Walsall Community Living Directory </vt:lpstr>
      <vt:lpstr>What is WCLD? </vt:lpstr>
      <vt:lpstr> Web Link</vt:lpstr>
      <vt:lpstr>Slide 12</vt:lpstr>
      <vt:lpstr>                             Assessment and eligibility  </vt:lpstr>
      <vt:lpstr>What does this mean for carers?</vt:lpstr>
      <vt:lpstr>Slide 15</vt:lpstr>
      <vt:lpstr>Slide 16</vt:lpstr>
      <vt:lpstr>Slide 17</vt:lpstr>
      <vt:lpstr>Carer Aware/Other sites</vt:lpstr>
    </vt:vector>
  </TitlesOfParts>
  <Company>Walsall MBC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Signposting Website:</dc:title>
  <dc:creator>ICT_Failsafe</dc:creator>
  <cp:lastModifiedBy>middletonsharon</cp:lastModifiedBy>
  <cp:revision>189</cp:revision>
  <dcterms:created xsi:type="dcterms:W3CDTF">2012-09-21T15:59:26Z</dcterms:created>
  <dcterms:modified xsi:type="dcterms:W3CDTF">2015-08-20T13:31:26Z</dcterms:modified>
</cp:coreProperties>
</file>